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notesMasterIdLst>
    <p:notesMasterId r:id="rId19"/>
  </p:notesMasterIdLst>
  <p:sldSz cx="14630400" cy="8229600"/>
  <p:notesSz cx="8229600" cy="14630400"/>
  <p:embeddedFontLst>
    <p:embeddedFont>
      <p:font typeface="Raleway"/>
      <p:regular r:id="rId24"/>
    </p:embeddedFont>
    <p:embeddedFont>
      <p:font typeface="Raleway"/>
      <p:regular r:id="rId25"/>
    </p:embeddedFont>
    <p:embeddedFont>
      <p:font typeface="Raleway"/>
      <p:regular r:id="rId26"/>
    </p:embeddedFont>
    <p:embeddedFont>
      <p:font typeface="Raleway"/>
      <p:regular r:id="rId27"/>
    </p:embeddedFont>
    <p:embeddedFont>
      <p:font typeface="Roboto"/>
      <p:regular r:id="rId28"/>
    </p:embeddedFont>
    <p:embeddedFont>
      <p:font typeface="Roboto"/>
      <p:regular r:id="rId29"/>
    </p:embeddedFont>
    <p:embeddedFont>
      <p:font typeface="Roboto"/>
      <p:regular r:id="rId30"/>
    </p:embeddedFont>
    <p:embeddedFont>
      <p:font typeface="Roboto"/>
      <p:regular r:id="rId3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24" Type="http://schemas.openxmlformats.org/officeDocument/2006/relationships/font" Target="fonts/font1.fntdata"/><Relationship Id="rId25" Type="http://schemas.openxmlformats.org/officeDocument/2006/relationships/font" Target="fonts/font2.fntdata"/><Relationship Id="rId26" Type="http://schemas.openxmlformats.org/officeDocument/2006/relationships/font" Target="fonts/font3.fntdata"/><Relationship Id="rId27" Type="http://schemas.openxmlformats.org/officeDocument/2006/relationships/font" Target="fonts/font4.fntdata"/><Relationship Id="rId28" Type="http://schemas.openxmlformats.org/officeDocument/2006/relationships/font" Target="fonts/font5.fntdata"/><Relationship Id="rId29" Type="http://schemas.openxmlformats.org/officeDocument/2006/relationships/font" Target="fonts/font6.fntdata"/><Relationship Id="rId30" Type="http://schemas.openxmlformats.org/officeDocument/2006/relationships/font" Target="fonts/font7.fntdata"/><Relationship Id="rId31"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Community-led innovation is about local communities coming together to address challenges and create solutions that benefit the whole community.
This slide highlights 4 key areas where community-led innovation is making a difference: food security, affordable housing, transportation, and social enterprises.
In food security, we're seeing the growth of community gardens and regional food distribution networks that keep food production and access local.
On affordable housing, community land trusts and cooperative housing models are empowering communities to develop and manage their own affordable housing.
For transportation, volunteer rideshare programs and community buses are filling gaps in public transit, connecting people to jobs, services, and each other.
And social enterprises are creating business models that balance profit with community benefit, generating sustainable solutions.
The common thread is communities taking the lead to solve problems in ways that work for them, rather than top-down, one-size-fits-all approaches.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Municipalities, especially smaller ones, often face significant capacity constraints in areas like governance, human resources, and fiscal capacity.
• Innovative governance models, such as shared services and regional cooperation, can help address these challenges.
• Attracting and retaining qualified staff is a key issue, as many small municipalities have very limited staff capacity.
• Fiscal constraints are common, with a limited tax base and funding challenges making it difficult to invest in infrastructure and economic development.
• These capacity constraints require creative solutions to ensure municipalities can effectively serve their communities.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challenges we face include skilled labour shortages, a housing affordability crisis, climate adaptation costs, and infrastructure maintenance. 
• On the other hand, there are significant opportunities, such as attracting skilled work talent, developing innovative housing models, leading the green economy, and securing federal and provincial investment. 
• These challenges and opportunities will be key focus areas as we chart the path forward for our communities. 
• It's important that we address these issues head-on and leverage the opportunities to create a more prosperous and sustainable future.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provincial rural strategy is critical to address the unique needs of rural communities across BC 
• We must ensure this strategy includes perspectives from rural communities themselves 
• Investing in rural infrastructure like broadband, transportation, and healthcare facilities is essential 
• Addressing the maintenance deficit in existing infrastructure is also a key priority
 • Supporting Indigenous-led economic development on their territories is crucial 
• We need to create support systems to foster innovation and entrepreneurship in rural settings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future outlook for rural BC communities is promising, with significant potential for growth in key areas.
• Renewable energy capacity in rural BC could increase by 60% by 2030, providing a valuable clean energy source for these communities.
• Connectivity is also a priority, with a target of 95% high-speed internet access in all rural communities to support economic and social development.
• While housing remains a challenge, with 25% projected growth in non-market housing options, there is a focus on expanding affordable and accessible housing options.
• Overall, strategic investments and policy support are positioning rural BC communities for sustainable growth in the years ahead.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BC's future is shaped by the decisions we make today
As leaders and community members, we have a responsibility to build resilient, vibrant rural regions
This can be achieved through thoughtful policy, strategic partnerships, and innovative approaches
The images on this slide represent some of the key elements of rural life - community, natural beauty, technology, and local industries
Our goal is to harness these strengths to create a thriving, sustainable future for rural British Columbia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BC Rural Centre is your rural development partner, supporting rural, remote, and First Nation communities across British Columbia.
Our website at www.bcruralcentre.org has information about our services and initiatives.
You can reach us by email at sarah@bcruralcentre.org or by phone at 1.833.RURL.911.
We love hearing from you, so please don't hesitate to contact us if you have any questions or would like to learn more.
Finally, be sure to scan the QR code to join our newsletter list so we can stay connected and build rural resilience together.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Welcome to the Keeping it Rural Conference 2025!
• This annual event brings together professionals from a variety of rural sectors - agriculture, forestry, innovation, community development, healthcare, economic development, alternate energy, and sustainable tourism.
• The conference will take place June 10-12, 2025 in Kelowna, at the Four Points by Sheraton YLW.
• I encourage you all to visit the conference website at bcruralcentre.org/keeping-rural-conference to learn more and register.
• This conference is a fantastic opportunity to network, share ideas, and explore solutions for the unique challenges and opportunities facing rural communities.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demographic diversity as a factor for community planning and service provision
"You've been to one rural community to been to one rural community"
As we look at the future of rural communities in British Columbia, it is vital to acknowledge the demographic diversity that shapes these areas. Rural BC is not homogenous; instead, it consists of a mosaic of communities, each with unique characteristics, challenges, and opportunities. This diversity is not just about age or ethnicity; it encompasses varying experiences, economic needs, and aspirations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communities in BC are leveraging local resources and innovative practices to diversify their economies and build resilience. 
Tourism in Revelstoke
Manufacturing in Merritt 
Agri-tourism 
Mass Timber 
Micro Mills
Renewable Energy Projects: Small-scale solar and wind energy initiatives are being developed to provide sustainable power solutions. SunShine Coast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address the pressing issue of climate change, it's essential to highlight the proactive climate adaptation strategies being employed in rural BC. Many communities are taking innovative approaches to mitigate the impacts of climate change while enhancing their resilience.
community-wide climate action plans
In the Okanagan Valley, local governments and farmers are adapting to changing weather patterns by utilizing soil moisture monitoring technology. This helps optimize irrigation practices, conserve water, and ensure sustainable agricultural production despite extreme drought conditions.
In Northern BC, communities like Fort St. John are integrating climate resilience into infrastructure planning.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communities are facing significant infrastructure challenges, with aging roads, water systems, and public buildings that require major investment.
• Many local governments simply don't have the resources to properly maintain this critical infrastructure, leading to growing gaps in service.
• Access to healthcare is another major concern, especially in rural areas. Only 59% of rural British Columbians live within 10 kilometers of primary care, creating serious barriers to getting the medical attention they need.
• Lack of high-speed internet connectivity is also a major problem, with nearly 40% of rural BC households lacking access. This digital divide limits economic and educational opportunities for these communities.
• Addressing these core infrastructure and service gaps will be essential to supporting the long-term wellbeing and prosperity of all British Columbians, no matter where they live.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Effective reconciliation requires meaningful partnerships with Indigenous communities, built on mutual understanding and respect.
• Indigenous knowledge and traditional practices offer valuable, sustainable approaches to resource management that can benefit everyone.
• Shared leadership through joint governance models creates more equitable and effective outcomes for all.
• Economic cooperation through shared ventures can generate prosperity for both Indigenous and non-Indigenous communities.
• These four key elements - partnerships, knowledge, leadership, and cooperation - are critical to advancing true reconciliation and creating a more just, inclusive future.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2.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hyperlink" Target="https://bcruralcentre.org/keeping-rural-conference/" TargetMode="External"/><Relationship Id="rId1" Type="http://schemas.openxmlformats.org/officeDocument/2006/relationships/image" Target="../media/image-17-1.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56755"/>
            <a:ext cx="7556421" cy="2835116"/>
          </a:xfrm>
          <a:prstGeom prst="rect">
            <a:avLst/>
          </a:prstGeom>
          <a:noFill/>
          <a:ln/>
        </p:spPr>
        <p:txBody>
          <a:bodyPr wrap="squar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The Future of Rural BC: Perspectives, Resilience, and Community Economic Development</a:t>
            </a:r>
            <a:endParaRPr lang="en-US" sz="4450" dirty="0"/>
          </a:p>
        </p:txBody>
      </p:sp>
      <p:sp>
        <p:nvSpPr>
          <p:cNvPr id="4" name="Text 1"/>
          <p:cNvSpPr/>
          <p:nvPr/>
        </p:nvSpPr>
        <p:spPr>
          <a:xfrm>
            <a:off x="793790" y="483203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Exploring how rural communities across British Columbia are navigating change. We'll examine challenges, opportunities, and innovative approaches to building sustainable futures.</a:t>
            </a:r>
            <a:endParaRPr lang="en-US" sz="1750" dirty="0"/>
          </a:p>
        </p:txBody>
      </p:sp>
      <p:sp>
        <p:nvSpPr>
          <p:cNvPr id="5" name="Shape 2"/>
          <p:cNvSpPr/>
          <p:nvPr/>
        </p:nvSpPr>
        <p:spPr>
          <a:xfrm>
            <a:off x="793790" y="6192798"/>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6200418"/>
            <a:ext cx="347663" cy="347663"/>
          </a:xfrm>
          <a:prstGeom prst="rect">
            <a:avLst/>
          </a:prstGeom>
        </p:spPr>
      </p:pic>
      <p:sp>
        <p:nvSpPr>
          <p:cNvPr id="7" name="Text 3"/>
          <p:cNvSpPr/>
          <p:nvPr/>
        </p:nvSpPr>
        <p:spPr>
          <a:xfrm>
            <a:off x="1270040" y="6175891"/>
            <a:ext cx="2391489" cy="396835"/>
          </a:xfrm>
          <a:prstGeom prst="rect">
            <a:avLst/>
          </a:prstGeom>
          <a:noFill/>
          <a:ln/>
        </p:spPr>
        <p:txBody>
          <a:bodyPr wrap="none" lIns="0" tIns="0" rIns="0" bIns="0" rtlCol="0" anchor="t"/>
          <a:lstStyle/>
          <a:p>
            <a:pPr algn="l" indent="0" marL="0">
              <a:lnSpc>
                <a:spcPts val="3100"/>
              </a:lnSpc>
              <a:buNone/>
            </a:pPr>
            <a:r>
              <a:rPr lang="en-US" sz="2200" b="1" dirty="0">
                <a:solidFill>
                  <a:srgbClr val="3C3939"/>
                </a:solidFill>
                <a:latin typeface="Roboto Bold" pitchFamily="34" charset="0"/>
                <a:ea typeface="Roboto Bold" pitchFamily="34" charset="-122"/>
                <a:cs typeface="Roboto Bold" pitchFamily="34" charset="-120"/>
              </a:rPr>
              <a:t>by BC Rural Centre</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9111" y="729377"/>
            <a:ext cx="6603802" cy="654248"/>
          </a:xfrm>
          <a:prstGeom prst="rect">
            <a:avLst/>
          </a:prstGeom>
          <a:noFill/>
          <a:ln/>
        </p:spPr>
        <p:txBody>
          <a:bodyPr wrap="none" lIns="0" tIns="0" rIns="0" bIns="0" rtlCol="0" anchor="t"/>
          <a:lstStyle/>
          <a:p>
            <a:pPr algn="l" indent="0" marL="0">
              <a:lnSpc>
                <a:spcPts val="5150"/>
              </a:lnSpc>
              <a:buNone/>
            </a:pPr>
            <a:r>
              <a:rPr lang="en-US" sz="4100" dirty="0">
                <a:solidFill>
                  <a:srgbClr val="1B1B27"/>
                </a:solidFill>
                <a:latin typeface="Raleway" pitchFamily="34" charset="0"/>
                <a:ea typeface="Raleway" pitchFamily="34" charset="-122"/>
                <a:cs typeface="Raleway" pitchFamily="34" charset="-120"/>
              </a:rPr>
              <a:t>Community-Led Innovation</a:t>
            </a:r>
            <a:endParaRPr lang="en-US" sz="4100" dirty="0"/>
          </a:p>
        </p:txBody>
      </p:sp>
      <p:pic>
        <p:nvPicPr>
          <p:cNvPr id="4" name="Image 1" descr="preencoded.png">    </p:cNvPr>
          <p:cNvPicPr>
            <a:picLocks noChangeAspect="1"/>
          </p:cNvPicPr>
          <p:nvPr/>
        </p:nvPicPr>
        <p:blipFill>
          <a:blip r:embed="rId2"/>
          <a:stretch>
            <a:fillRect/>
          </a:stretch>
        </p:blipFill>
        <p:spPr>
          <a:xfrm>
            <a:off x="6219111" y="1697593"/>
            <a:ext cx="523399" cy="523399"/>
          </a:xfrm>
          <a:prstGeom prst="rect">
            <a:avLst/>
          </a:prstGeom>
        </p:spPr>
      </p:pic>
      <p:sp>
        <p:nvSpPr>
          <p:cNvPr id="5" name="Text 1"/>
          <p:cNvSpPr/>
          <p:nvPr/>
        </p:nvSpPr>
        <p:spPr>
          <a:xfrm>
            <a:off x="6219111" y="2430304"/>
            <a:ext cx="2385060" cy="327065"/>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Food Security</a:t>
            </a:r>
            <a:endParaRPr lang="en-US" sz="2050" dirty="0"/>
          </a:p>
        </p:txBody>
      </p:sp>
      <p:sp>
        <p:nvSpPr>
          <p:cNvPr id="6" name="Text 2"/>
          <p:cNvSpPr/>
          <p:nvPr/>
        </p:nvSpPr>
        <p:spPr>
          <a:xfrm>
            <a:off x="6219111" y="2882979"/>
            <a:ext cx="2385060" cy="1674019"/>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Local food systems are growing through community gardens and regional distribution networks.</a:t>
            </a:r>
            <a:endParaRPr lang="en-US" sz="1600" dirty="0"/>
          </a:p>
        </p:txBody>
      </p:sp>
      <p:pic>
        <p:nvPicPr>
          <p:cNvPr id="7" name="Image 2" descr="preencoded.png">    </p:cNvPr>
          <p:cNvPicPr>
            <a:picLocks noChangeAspect="1"/>
          </p:cNvPicPr>
          <p:nvPr/>
        </p:nvPicPr>
        <p:blipFill>
          <a:blip r:embed="rId3"/>
          <a:stretch>
            <a:fillRect/>
          </a:stretch>
        </p:blipFill>
        <p:spPr>
          <a:xfrm>
            <a:off x="8865870" y="1697593"/>
            <a:ext cx="523399" cy="523399"/>
          </a:xfrm>
          <a:prstGeom prst="rect">
            <a:avLst/>
          </a:prstGeom>
        </p:spPr>
      </p:pic>
      <p:sp>
        <p:nvSpPr>
          <p:cNvPr id="8" name="Text 3"/>
          <p:cNvSpPr/>
          <p:nvPr/>
        </p:nvSpPr>
        <p:spPr>
          <a:xfrm>
            <a:off x="8865870" y="2430304"/>
            <a:ext cx="2385060" cy="327065"/>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Affordable Housing</a:t>
            </a:r>
            <a:endParaRPr lang="en-US" sz="2050" dirty="0"/>
          </a:p>
        </p:txBody>
      </p:sp>
      <p:sp>
        <p:nvSpPr>
          <p:cNvPr id="9" name="Text 4"/>
          <p:cNvSpPr/>
          <p:nvPr/>
        </p:nvSpPr>
        <p:spPr>
          <a:xfrm>
            <a:off x="8865870" y="2882979"/>
            <a:ext cx="2385060" cy="1339215"/>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Community land trusts and cooperative housing models address the housing crisis.</a:t>
            </a:r>
            <a:endParaRPr lang="en-US" sz="1600" dirty="0"/>
          </a:p>
        </p:txBody>
      </p:sp>
      <p:pic>
        <p:nvPicPr>
          <p:cNvPr id="10" name="Image 3" descr="preencoded.png">    </p:cNvPr>
          <p:cNvPicPr>
            <a:picLocks noChangeAspect="1"/>
          </p:cNvPicPr>
          <p:nvPr/>
        </p:nvPicPr>
        <p:blipFill>
          <a:blip r:embed="rId4"/>
          <a:stretch>
            <a:fillRect/>
          </a:stretch>
        </p:blipFill>
        <p:spPr>
          <a:xfrm>
            <a:off x="11512629" y="1697593"/>
            <a:ext cx="523399" cy="523399"/>
          </a:xfrm>
          <a:prstGeom prst="rect">
            <a:avLst/>
          </a:prstGeom>
        </p:spPr>
      </p:pic>
      <p:sp>
        <p:nvSpPr>
          <p:cNvPr id="11" name="Text 5"/>
          <p:cNvSpPr/>
          <p:nvPr/>
        </p:nvSpPr>
        <p:spPr>
          <a:xfrm>
            <a:off x="11512629" y="2430304"/>
            <a:ext cx="2385060" cy="327065"/>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Transportation</a:t>
            </a:r>
            <a:endParaRPr lang="en-US" sz="2050" dirty="0"/>
          </a:p>
        </p:txBody>
      </p:sp>
      <p:sp>
        <p:nvSpPr>
          <p:cNvPr id="12" name="Text 6"/>
          <p:cNvSpPr/>
          <p:nvPr/>
        </p:nvSpPr>
        <p:spPr>
          <a:xfrm>
            <a:off x="11512629" y="2882979"/>
            <a:ext cx="2385060" cy="1339215"/>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Volunteer rideshare programs and community buses fill transit gaps.</a:t>
            </a:r>
            <a:endParaRPr lang="en-US" sz="1600" dirty="0"/>
          </a:p>
        </p:txBody>
      </p:sp>
      <p:pic>
        <p:nvPicPr>
          <p:cNvPr id="13" name="Image 4" descr="preencoded.png">    </p:cNvPr>
          <p:cNvPicPr>
            <a:picLocks noChangeAspect="1"/>
          </p:cNvPicPr>
          <p:nvPr/>
        </p:nvPicPr>
        <p:blipFill>
          <a:blip r:embed="rId5"/>
          <a:stretch>
            <a:fillRect/>
          </a:stretch>
        </p:blipFill>
        <p:spPr>
          <a:xfrm>
            <a:off x="6219111" y="4975622"/>
            <a:ext cx="523399" cy="523399"/>
          </a:xfrm>
          <a:prstGeom prst="rect">
            <a:avLst/>
          </a:prstGeom>
        </p:spPr>
      </p:pic>
      <p:sp>
        <p:nvSpPr>
          <p:cNvPr id="14" name="Text 7"/>
          <p:cNvSpPr/>
          <p:nvPr/>
        </p:nvSpPr>
        <p:spPr>
          <a:xfrm>
            <a:off x="6219111" y="5708333"/>
            <a:ext cx="2385060" cy="327065"/>
          </a:xfrm>
          <a:prstGeom prst="rect">
            <a:avLst/>
          </a:prstGeom>
          <a:noFill/>
          <a:ln/>
        </p:spPr>
        <p:txBody>
          <a:bodyPr wrap="none" lIns="0" tIns="0" rIns="0" bIns="0" rtlCol="0" anchor="t"/>
          <a:lstStyle/>
          <a:p>
            <a:pPr algn="l" indent="0" marL="0">
              <a:lnSpc>
                <a:spcPts val="2550"/>
              </a:lnSpc>
              <a:buNone/>
            </a:pPr>
            <a:r>
              <a:rPr lang="en-US" sz="2050" dirty="0">
                <a:solidFill>
                  <a:srgbClr val="3C3939"/>
                </a:solidFill>
                <a:latin typeface="Raleway" pitchFamily="34" charset="0"/>
                <a:ea typeface="Raleway" pitchFamily="34" charset="-122"/>
                <a:cs typeface="Raleway" pitchFamily="34" charset="-120"/>
              </a:rPr>
              <a:t>Social Enterprises</a:t>
            </a:r>
            <a:endParaRPr lang="en-US" sz="2050" dirty="0"/>
          </a:p>
        </p:txBody>
      </p:sp>
      <p:sp>
        <p:nvSpPr>
          <p:cNvPr id="15" name="Text 8"/>
          <p:cNvSpPr/>
          <p:nvPr/>
        </p:nvSpPr>
        <p:spPr>
          <a:xfrm>
            <a:off x="6219111" y="6161008"/>
            <a:ext cx="2385060" cy="1339215"/>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Business models that balance profit with community benefit create sustainable solutions.</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25962"/>
            <a:ext cx="673858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Governance and Capacity</a:t>
            </a:r>
            <a:endParaRPr lang="en-US" sz="4450" dirty="0"/>
          </a:p>
        </p:txBody>
      </p:sp>
      <p:pic>
        <p:nvPicPr>
          <p:cNvPr id="3" name="Image 0" descr="preencoded.png">    </p:cNvPr>
          <p:cNvPicPr>
            <a:picLocks noChangeAspect="1"/>
          </p:cNvPicPr>
          <p:nvPr/>
        </p:nvPicPr>
        <p:blipFill>
          <a:blip r:embed="rId1"/>
          <a:stretch>
            <a:fillRect/>
          </a:stretch>
        </p:blipFill>
        <p:spPr>
          <a:xfrm>
            <a:off x="2978348" y="2188369"/>
            <a:ext cx="2152055" cy="1306949"/>
          </a:xfrm>
          <a:prstGeom prst="rect">
            <a:avLst/>
          </a:prstGeom>
        </p:spPr>
      </p:pic>
      <p:pic>
        <p:nvPicPr>
          <p:cNvPr id="4" name="Image 1" descr="preencoded.png">    </p:cNvPr>
          <p:cNvPicPr>
            <a:picLocks noChangeAspect="1"/>
          </p:cNvPicPr>
          <p:nvPr/>
        </p:nvPicPr>
        <p:blipFill>
          <a:blip r:embed="rId2"/>
          <a:stretch>
            <a:fillRect/>
          </a:stretch>
        </p:blipFill>
        <p:spPr>
          <a:xfrm>
            <a:off x="3894892" y="2804398"/>
            <a:ext cx="318968" cy="398621"/>
          </a:xfrm>
          <a:prstGeom prst="rect">
            <a:avLst/>
          </a:prstGeom>
        </p:spPr>
      </p:pic>
      <p:sp>
        <p:nvSpPr>
          <p:cNvPr id="5" name="Text 1"/>
          <p:cNvSpPr/>
          <p:nvPr/>
        </p:nvSpPr>
        <p:spPr>
          <a:xfrm>
            <a:off x="5357217" y="2415183"/>
            <a:ext cx="2989540"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Innovative Governance</a:t>
            </a:r>
            <a:endParaRPr lang="en-US" sz="2200" dirty="0"/>
          </a:p>
        </p:txBody>
      </p:sp>
      <p:sp>
        <p:nvSpPr>
          <p:cNvPr id="6" name="Text 2"/>
          <p:cNvSpPr/>
          <p:nvPr/>
        </p:nvSpPr>
        <p:spPr>
          <a:xfrm>
            <a:off x="5357217" y="2905601"/>
            <a:ext cx="5717858"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New models of shared services and regional cooperation</a:t>
            </a:r>
            <a:endParaRPr lang="en-US" sz="1750" dirty="0"/>
          </a:p>
        </p:txBody>
      </p:sp>
      <p:sp>
        <p:nvSpPr>
          <p:cNvPr id="7" name="Shape 3"/>
          <p:cNvSpPr/>
          <p:nvPr/>
        </p:nvSpPr>
        <p:spPr>
          <a:xfrm>
            <a:off x="5187077" y="3508415"/>
            <a:ext cx="8592860" cy="15240"/>
          </a:xfrm>
          <a:prstGeom prst="roundRect">
            <a:avLst>
              <a:gd name="adj" fmla="val 625116"/>
            </a:avLst>
          </a:prstGeom>
          <a:solidFill>
            <a:srgbClr val="C7C7D0"/>
          </a:solidFill>
          <a:ln/>
        </p:spPr>
      </p:sp>
      <p:pic>
        <p:nvPicPr>
          <p:cNvPr id="8" name="Image 2" descr="preencoded.png">    </p:cNvPr>
          <p:cNvPicPr>
            <a:picLocks noChangeAspect="1"/>
          </p:cNvPicPr>
          <p:nvPr/>
        </p:nvPicPr>
        <p:blipFill>
          <a:blip r:embed="rId3"/>
          <a:stretch>
            <a:fillRect/>
          </a:stretch>
        </p:blipFill>
        <p:spPr>
          <a:xfrm>
            <a:off x="1902381" y="3551992"/>
            <a:ext cx="4304109" cy="1306949"/>
          </a:xfrm>
          <a:prstGeom prst="rect">
            <a:avLst/>
          </a:prstGeom>
        </p:spPr>
      </p:pic>
      <p:pic>
        <p:nvPicPr>
          <p:cNvPr id="9" name="Image 3" descr="preencoded.png">    </p:cNvPr>
          <p:cNvPicPr>
            <a:picLocks noChangeAspect="1"/>
          </p:cNvPicPr>
          <p:nvPr/>
        </p:nvPicPr>
        <p:blipFill>
          <a:blip r:embed="rId4"/>
          <a:stretch>
            <a:fillRect/>
          </a:stretch>
        </p:blipFill>
        <p:spPr>
          <a:xfrm>
            <a:off x="3894892" y="4006096"/>
            <a:ext cx="318968" cy="398621"/>
          </a:xfrm>
          <a:prstGeom prst="rect">
            <a:avLst/>
          </a:prstGeom>
        </p:spPr>
      </p:pic>
      <p:sp>
        <p:nvSpPr>
          <p:cNvPr id="10" name="Text 4"/>
          <p:cNvSpPr/>
          <p:nvPr/>
        </p:nvSpPr>
        <p:spPr>
          <a:xfrm>
            <a:off x="6433304" y="377880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Human Resources</a:t>
            </a:r>
            <a:endParaRPr lang="en-US" sz="2200" dirty="0"/>
          </a:p>
        </p:txBody>
      </p:sp>
      <p:sp>
        <p:nvSpPr>
          <p:cNvPr id="11" name="Text 5"/>
          <p:cNvSpPr/>
          <p:nvPr/>
        </p:nvSpPr>
        <p:spPr>
          <a:xfrm>
            <a:off x="6433304" y="4269224"/>
            <a:ext cx="381357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Attracting and retaining qualified staff</a:t>
            </a:r>
            <a:endParaRPr lang="en-US" sz="1750" dirty="0"/>
          </a:p>
        </p:txBody>
      </p:sp>
      <p:sp>
        <p:nvSpPr>
          <p:cNvPr id="12" name="Shape 6"/>
          <p:cNvSpPr/>
          <p:nvPr/>
        </p:nvSpPr>
        <p:spPr>
          <a:xfrm>
            <a:off x="6263164" y="4872038"/>
            <a:ext cx="7516773" cy="15240"/>
          </a:xfrm>
          <a:prstGeom prst="roundRect">
            <a:avLst>
              <a:gd name="adj" fmla="val 625116"/>
            </a:avLst>
          </a:prstGeom>
          <a:solidFill>
            <a:srgbClr val="C7C7D0"/>
          </a:solidFill>
          <a:ln/>
        </p:spPr>
      </p:sp>
      <p:pic>
        <p:nvPicPr>
          <p:cNvPr id="13" name="Image 4" descr="preencoded.png">    </p:cNvPr>
          <p:cNvPicPr>
            <a:picLocks noChangeAspect="1"/>
          </p:cNvPicPr>
          <p:nvPr/>
        </p:nvPicPr>
        <p:blipFill>
          <a:blip r:embed="rId5"/>
          <a:stretch>
            <a:fillRect/>
          </a:stretch>
        </p:blipFill>
        <p:spPr>
          <a:xfrm>
            <a:off x="826294" y="4915614"/>
            <a:ext cx="6456164" cy="1306949"/>
          </a:xfrm>
          <a:prstGeom prst="rect">
            <a:avLst/>
          </a:prstGeom>
        </p:spPr>
      </p:pic>
      <p:pic>
        <p:nvPicPr>
          <p:cNvPr id="14" name="Image 5" descr="preencoded.png">    </p:cNvPr>
          <p:cNvPicPr>
            <a:picLocks noChangeAspect="1"/>
          </p:cNvPicPr>
          <p:nvPr/>
        </p:nvPicPr>
        <p:blipFill>
          <a:blip r:embed="rId6"/>
          <a:stretch>
            <a:fillRect/>
          </a:stretch>
        </p:blipFill>
        <p:spPr>
          <a:xfrm>
            <a:off x="3894773" y="5369719"/>
            <a:ext cx="318968" cy="398621"/>
          </a:xfrm>
          <a:prstGeom prst="rect">
            <a:avLst/>
          </a:prstGeom>
        </p:spPr>
      </p:pic>
      <p:sp>
        <p:nvSpPr>
          <p:cNvPr id="15" name="Text 7"/>
          <p:cNvSpPr/>
          <p:nvPr/>
        </p:nvSpPr>
        <p:spPr>
          <a:xfrm>
            <a:off x="7509272" y="514242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Fiscal Capacity</a:t>
            </a:r>
            <a:endParaRPr lang="en-US" sz="2200" dirty="0"/>
          </a:p>
        </p:txBody>
      </p:sp>
      <p:sp>
        <p:nvSpPr>
          <p:cNvPr id="16" name="Text 8"/>
          <p:cNvSpPr/>
          <p:nvPr/>
        </p:nvSpPr>
        <p:spPr>
          <a:xfrm>
            <a:off x="7509272" y="5632847"/>
            <a:ext cx="4060150"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Limited tax base and funding challenges</a:t>
            </a:r>
            <a:endParaRPr lang="en-US" sz="1750" dirty="0"/>
          </a:p>
        </p:txBody>
      </p:sp>
      <p:sp>
        <p:nvSpPr>
          <p:cNvPr id="17" name="Text 9"/>
          <p:cNvSpPr/>
          <p:nvPr/>
        </p:nvSpPr>
        <p:spPr>
          <a:xfrm>
            <a:off x="793790" y="6477714"/>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Small municipalities face significant capacity constraints. Many have fewer than five staff members handling complex responsibilities from infrastructure to economic development.</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02462"/>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Challenges and Opportunities</a:t>
            </a:r>
            <a:endParaRPr lang="en-US" sz="4450" dirty="0"/>
          </a:p>
        </p:txBody>
      </p:sp>
      <p:sp>
        <p:nvSpPr>
          <p:cNvPr id="4" name="Shape 1"/>
          <p:cNvSpPr/>
          <p:nvPr/>
        </p:nvSpPr>
        <p:spPr>
          <a:xfrm>
            <a:off x="793790" y="3360182"/>
            <a:ext cx="7556421" cy="3266837"/>
          </a:xfrm>
          <a:prstGeom prst="roundRect">
            <a:avLst>
              <a:gd name="adj" fmla="val 2916"/>
            </a:avLst>
          </a:prstGeom>
          <a:noFill/>
          <a:ln w="7620">
            <a:solidFill>
              <a:srgbClr val="000000">
                <a:alpha val="8000"/>
              </a:srgbClr>
            </a:solidFill>
            <a:prstDash val="solid"/>
          </a:ln>
        </p:spPr>
      </p:sp>
      <p:sp>
        <p:nvSpPr>
          <p:cNvPr id="5" name="Shape 2"/>
          <p:cNvSpPr/>
          <p:nvPr/>
        </p:nvSpPr>
        <p:spPr>
          <a:xfrm>
            <a:off x="801410" y="3367802"/>
            <a:ext cx="7541181" cy="650319"/>
          </a:xfrm>
          <a:prstGeom prst="rect">
            <a:avLst/>
          </a:prstGeom>
          <a:solidFill>
            <a:srgbClr val="FFFFFF">
              <a:alpha val="4000"/>
            </a:srgbClr>
          </a:solidFill>
          <a:ln/>
        </p:spPr>
      </p:sp>
      <p:sp>
        <p:nvSpPr>
          <p:cNvPr id="6" name="Text 3"/>
          <p:cNvSpPr/>
          <p:nvPr/>
        </p:nvSpPr>
        <p:spPr>
          <a:xfrm>
            <a:off x="1028224" y="3511510"/>
            <a:ext cx="3313152" cy="362903"/>
          </a:xfrm>
          <a:prstGeom prst="rect">
            <a:avLst/>
          </a:prstGeom>
          <a:noFill/>
          <a:ln/>
        </p:spPr>
        <p:txBody>
          <a:bodyPr wrap="none" lIns="0" tIns="0" rIns="0" bIns="0" rtlCol="0" anchor="t"/>
          <a:lstStyle/>
          <a:p>
            <a:pPr algn="l" indent="0" marL="0">
              <a:lnSpc>
                <a:spcPts val="2850"/>
              </a:lnSpc>
              <a:buNone/>
            </a:pPr>
            <a:r>
              <a:rPr lang="en-US" sz="1750" b="1" dirty="0">
                <a:solidFill>
                  <a:srgbClr val="3C3939"/>
                </a:solidFill>
                <a:latin typeface="Roboto" pitchFamily="34" charset="0"/>
                <a:ea typeface="Roboto" pitchFamily="34" charset="-122"/>
                <a:cs typeface="Roboto" pitchFamily="34" charset="-120"/>
              </a:rPr>
              <a:t>Challenges</a:t>
            </a:r>
            <a:endParaRPr lang="en-US" sz="1750" dirty="0"/>
          </a:p>
        </p:txBody>
      </p:sp>
      <p:sp>
        <p:nvSpPr>
          <p:cNvPr id="7" name="Text 4"/>
          <p:cNvSpPr/>
          <p:nvPr/>
        </p:nvSpPr>
        <p:spPr>
          <a:xfrm>
            <a:off x="4802624" y="3511510"/>
            <a:ext cx="3313152" cy="362903"/>
          </a:xfrm>
          <a:prstGeom prst="rect">
            <a:avLst/>
          </a:prstGeom>
          <a:noFill/>
          <a:ln/>
        </p:spPr>
        <p:txBody>
          <a:bodyPr wrap="none" lIns="0" tIns="0" rIns="0" bIns="0" rtlCol="0" anchor="t"/>
          <a:lstStyle/>
          <a:p>
            <a:pPr algn="l" indent="0" marL="0">
              <a:lnSpc>
                <a:spcPts val="2850"/>
              </a:lnSpc>
              <a:buNone/>
            </a:pPr>
            <a:r>
              <a:rPr lang="en-US" sz="1750" b="1" dirty="0">
                <a:solidFill>
                  <a:srgbClr val="3C3939"/>
                </a:solidFill>
                <a:latin typeface="Roboto" pitchFamily="34" charset="0"/>
                <a:ea typeface="Roboto" pitchFamily="34" charset="-122"/>
                <a:cs typeface="Roboto" pitchFamily="34" charset="-120"/>
              </a:rPr>
              <a:t>Opportunities</a:t>
            </a:r>
            <a:endParaRPr lang="en-US" sz="1750" dirty="0"/>
          </a:p>
        </p:txBody>
      </p:sp>
      <p:sp>
        <p:nvSpPr>
          <p:cNvPr id="8" name="Shape 5"/>
          <p:cNvSpPr/>
          <p:nvPr/>
        </p:nvSpPr>
        <p:spPr>
          <a:xfrm>
            <a:off x="801410" y="4018121"/>
            <a:ext cx="7541181" cy="650319"/>
          </a:xfrm>
          <a:prstGeom prst="rect">
            <a:avLst/>
          </a:prstGeom>
          <a:solidFill>
            <a:srgbClr val="000000">
              <a:alpha val="4000"/>
            </a:srgbClr>
          </a:solidFill>
          <a:ln/>
        </p:spPr>
      </p:sp>
      <p:sp>
        <p:nvSpPr>
          <p:cNvPr id="9" name="Text 6"/>
          <p:cNvSpPr/>
          <p:nvPr/>
        </p:nvSpPr>
        <p:spPr>
          <a:xfrm>
            <a:off x="1028224" y="4161830"/>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Skilled labour shortages</a:t>
            </a:r>
            <a:endParaRPr lang="en-US" sz="1750" dirty="0"/>
          </a:p>
        </p:txBody>
      </p:sp>
      <p:sp>
        <p:nvSpPr>
          <p:cNvPr id="10" name="Text 7"/>
          <p:cNvSpPr/>
          <p:nvPr/>
        </p:nvSpPr>
        <p:spPr>
          <a:xfrm>
            <a:off x="4802624" y="4161830"/>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Skilled talent attraction</a:t>
            </a:r>
            <a:endParaRPr lang="en-US" sz="1750" dirty="0"/>
          </a:p>
        </p:txBody>
      </p:sp>
      <p:sp>
        <p:nvSpPr>
          <p:cNvPr id="11" name="Shape 8"/>
          <p:cNvSpPr/>
          <p:nvPr/>
        </p:nvSpPr>
        <p:spPr>
          <a:xfrm>
            <a:off x="801410" y="4668441"/>
            <a:ext cx="7541181" cy="650319"/>
          </a:xfrm>
          <a:prstGeom prst="rect">
            <a:avLst/>
          </a:prstGeom>
          <a:solidFill>
            <a:srgbClr val="FFFFFF">
              <a:alpha val="4000"/>
            </a:srgbClr>
          </a:solidFill>
          <a:ln/>
        </p:spPr>
      </p:sp>
      <p:sp>
        <p:nvSpPr>
          <p:cNvPr id="12" name="Text 9"/>
          <p:cNvSpPr/>
          <p:nvPr/>
        </p:nvSpPr>
        <p:spPr>
          <a:xfrm>
            <a:off x="1028224" y="4812149"/>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Housing affordability crisis</a:t>
            </a:r>
            <a:endParaRPr lang="en-US" sz="1750" dirty="0"/>
          </a:p>
        </p:txBody>
      </p:sp>
      <p:sp>
        <p:nvSpPr>
          <p:cNvPr id="13" name="Text 10"/>
          <p:cNvSpPr/>
          <p:nvPr/>
        </p:nvSpPr>
        <p:spPr>
          <a:xfrm>
            <a:off x="4802624" y="4812149"/>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Innovative housing models</a:t>
            </a:r>
            <a:endParaRPr lang="en-US" sz="1750" dirty="0"/>
          </a:p>
        </p:txBody>
      </p:sp>
      <p:sp>
        <p:nvSpPr>
          <p:cNvPr id="14" name="Shape 11"/>
          <p:cNvSpPr/>
          <p:nvPr/>
        </p:nvSpPr>
        <p:spPr>
          <a:xfrm>
            <a:off x="801410" y="5318760"/>
            <a:ext cx="7541181" cy="650319"/>
          </a:xfrm>
          <a:prstGeom prst="rect">
            <a:avLst/>
          </a:prstGeom>
          <a:solidFill>
            <a:srgbClr val="000000">
              <a:alpha val="4000"/>
            </a:srgbClr>
          </a:solidFill>
          <a:ln/>
        </p:spPr>
      </p:sp>
      <p:sp>
        <p:nvSpPr>
          <p:cNvPr id="15" name="Text 12"/>
          <p:cNvSpPr/>
          <p:nvPr/>
        </p:nvSpPr>
        <p:spPr>
          <a:xfrm>
            <a:off x="1028224" y="5462468"/>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Climate adaptation costs</a:t>
            </a:r>
            <a:endParaRPr lang="en-US" sz="1750" dirty="0"/>
          </a:p>
        </p:txBody>
      </p:sp>
      <p:sp>
        <p:nvSpPr>
          <p:cNvPr id="16" name="Text 13"/>
          <p:cNvSpPr/>
          <p:nvPr/>
        </p:nvSpPr>
        <p:spPr>
          <a:xfrm>
            <a:off x="4802624" y="5462468"/>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Green economy leadership</a:t>
            </a:r>
            <a:endParaRPr lang="en-US" sz="1750" dirty="0"/>
          </a:p>
        </p:txBody>
      </p:sp>
      <p:sp>
        <p:nvSpPr>
          <p:cNvPr id="17" name="Shape 14"/>
          <p:cNvSpPr/>
          <p:nvPr/>
        </p:nvSpPr>
        <p:spPr>
          <a:xfrm>
            <a:off x="801410" y="5969079"/>
            <a:ext cx="7541181" cy="650319"/>
          </a:xfrm>
          <a:prstGeom prst="rect">
            <a:avLst/>
          </a:prstGeom>
          <a:solidFill>
            <a:srgbClr val="FFFFFF">
              <a:alpha val="4000"/>
            </a:srgbClr>
          </a:solidFill>
          <a:ln/>
        </p:spPr>
      </p:sp>
      <p:sp>
        <p:nvSpPr>
          <p:cNvPr id="18" name="Text 15"/>
          <p:cNvSpPr/>
          <p:nvPr/>
        </p:nvSpPr>
        <p:spPr>
          <a:xfrm>
            <a:off x="1028224" y="6112788"/>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Infrastructure maintenance</a:t>
            </a:r>
            <a:endParaRPr lang="en-US" sz="1750" dirty="0"/>
          </a:p>
        </p:txBody>
      </p:sp>
      <p:sp>
        <p:nvSpPr>
          <p:cNvPr id="19" name="Text 16"/>
          <p:cNvSpPr/>
          <p:nvPr/>
        </p:nvSpPr>
        <p:spPr>
          <a:xfrm>
            <a:off x="4802624" y="6112788"/>
            <a:ext cx="3313152"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Federal/provincial investment</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696635" y="3035498"/>
            <a:ext cx="5849422" cy="622102"/>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Raleway" pitchFamily="34" charset="0"/>
                <a:ea typeface="Raleway" pitchFamily="34" charset="-122"/>
                <a:cs typeface="Raleway" pitchFamily="34" charset="-120"/>
              </a:rPr>
              <a:t>Policy Recommendations</a:t>
            </a:r>
            <a:endParaRPr lang="en-US" sz="3900" dirty="0"/>
          </a:p>
        </p:txBody>
      </p:sp>
      <p:sp>
        <p:nvSpPr>
          <p:cNvPr id="4" name="Shape 1"/>
          <p:cNvSpPr/>
          <p:nvPr/>
        </p:nvSpPr>
        <p:spPr>
          <a:xfrm>
            <a:off x="696635" y="4851797"/>
            <a:ext cx="3085386" cy="198953"/>
          </a:xfrm>
          <a:prstGeom prst="roundRect">
            <a:avLst>
              <a:gd name="adj" fmla="val 42023"/>
            </a:avLst>
          </a:prstGeom>
          <a:solidFill>
            <a:srgbClr val="E1E1EA"/>
          </a:solidFill>
          <a:ln w="7620">
            <a:solidFill>
              <a:srgbClr val="C7C7D0"/>
            </a:solidFill>
            <a:prstDash val="solid"/>
          </a:ln>
        </p:spPr>
      </p:sp>
      <p:sp>
        <p:nvSpPr>
          <p:cNvPr id="5" name="Text 2"/>
          <p:cNvSpPr/>
          <p:nvPr/>
        </p:nvSpPr>
        <p:spPr>
          <a:xfrm>
            <a:off x="696635" y="5349240"/>
            <a:ext cx="3085386" cy="621983"/>
          </a:xfrm>
          <a:prstGeom prst="rect">
            <a:avLst/>
          </a:prstGeom>
          <a:noFill/>
          <a:ln/>
        </p:spPr>
        <p:txBody>
          <a:bodyPr wrap="squar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Develop a National Rural Strategy</a:t>
            </a:r>
            <a:endParaRPr lang="en-US" sz="1950" dirty="0"/>
          </a:p>
        </p:txBody>
      </p:sp>
      <p:sp>
        <p:nvSpPr>
          <p:cNvPr id="6" name="Text 3"/>
          <p:cNvSpPr/>
          <p:nvPr/>
        </p:nvSpPr>
        <p:spPr>
          <a:xfrm>
            <a:off x="696635" y="6090642"/>
            <a:ext cx="3085386" cy="1592461"/>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Create a comprehensive framework that recognizes the unique needs of rural communities. This must include rural BC perspectives.</a:t>
            </a:r>
            <a:endParaRPr lang="en-US" sz="1550" dirty="0"/>
          </a:p>
        </p:txBody>
      </p:sp>
      <p:sp>
        <p:nvSpPr>
          <p:cNvPr id="7" name="Shape 4"/>
          <p:cNvSpPr/>
          <p:nvPr/>
        </p:nvSpPr>
        <p:spPr>
          <a:xfrm>
            <a:off x="4080510" y="4553188"/>
            <a:ext cx="3085386" cy="198953"/>
          </a:xfrm>
          <a:prstGeom prst="roundRect">
            <a:avLst>
              <a:gd name="adj" fmla="val 42023"/>
            </a:avLst>
          </a:prstGeom>
          <a:solidFill>
            <a:srgbClr val="E1E1EA"/>
          </a:solidFill>
          <a:ln w="7620">
            <a:solidFill>
              <a:srgbClr val="C7C7D0"/>
            </a:solidFill>
            <a:prstDash val="solid"/>
          </a:ln>
        </p:spPr>
      </p:sp>
      <p:sp>
        <p:nvSpPr>
          <p:cNvPr id="8" name="Text 5"/>
          <p:cNvSpPr/>
          <p:nvPr/>
        </p:nvSpPr>
        <p:spPr>
          <a:xfrm>
            <a:off x="4080510" y="5050631"/>
            <a:ext cx="3085386" cy="621983"/>
          </a:xfrm>
          <a:prstGeom prst="rect">
            <a:avLst/>
          </a:prstGeom>
          <a:noFill/>
          <a:ln/>
        </p:spPr>
        <p:txBody>
          <a:bodyPr wrap="squar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Invest in Rural Infrastructure</a:t>
            </a:r>
            <a:endParaRPr lang="en-US" sz="1950" dirty="0"/>
          </a:p>
        </p:txBody>
      </p:sp>
      <p:sp>
        <p:nvSpPr>
          <p:cNvPr id="9" name="Text 6"/>
          <p:cNvSpPr/>
          <p:nvPr/>
        </p:nvSpPr>
        <p:spPr>
          <a:xfrm>
            <a:off x="4080510" y="5792033"/>
            <a:ext cx="3085386" cy="1592461"/>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Prioritize broadband, transportation, and healthcare facilities. Address the maintenance deficit in existing infrastructure.</a:t>
            </a:r>
            <a:endParaRPr lang="en-US" sz="1550" dirty="0"/>
          </a:p>
        </p:txBody>
      </p:sp>
      <p:sp>
        <p:nvSpPr>
          <p:cNvPr id="10" name="Shape 7"/>
          <p:cNvSpPr/>
          <p:nvPr/>
        </p:nvSpPr>
        <p:spPr>
          <a:xfrm>
            <a:off x="7464385" y="4254579"/>
            <a:ext cx="3085386" cy="198953"/>
          </a:xfrm>
          <a:prstGeom prst="roundRect">
            <a:avLst>
              <a:gd name="adj" fmla="val 42023"/>
            </a:avLst>
          </a:prstGeom>
          <a:solidFill>
            <a:srgbClr val="E1E1EA"/>
          </a:solidFill>
          <a:ln w="7620">
            <a:solidFill>
              <a:srgbClr val="C7C7D0"/>
            </a:solidFill>
            <a:prstDash val="solid"/>
          </a:ln>
        </p:spPr>
      </p:sp>
      <p:sp>
        <p:nvSpPr>
          <p:cNvPr id="11" name="Text 8"/>
          <p:cNvSpPr/>
          <p:nvPr/>
        </p:nvSpPr>
        <p:spPr>
          <a:xfrm>
            <a:off x="7464385" y="4752023"/>
            <a:ext cx="3085386" cy="621983"/>
          </a:xfrm>
          <a:prstGeom prst="rect">
            <a:avLst/>
          </a:prstGeom>
          <a:noFill/>
          <a:ln/>
        </p:spPr>
        <p:txBody>
          <a:bodyPr wrap="squar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Support Indigenous-Led Development</a:t>
            </a:r>
            <a:endParaRPr lang="en-US" sz="1950" dirty="0"/>
          </a:p>
        </p:txBody>
      </p:sp>
      <p:sp>
        <p:nvSpPr>
          <p:cNvPr id="12" name="Text 9"/>
          <p:cNvSpPr/>
          <p:nvPr/>
        </p:nvSpPr>
        <p:spPr>
          <a:xfrm>
            <a:off x="7464385" y="5493425"/>
            <a:ext cx="3085386" cy="955477"/>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Provide resources for Indigenous communities to lead economic initiatives on their territories.</a:t>
            </a:r>
            <a:endParaRPr lang="en-US" sz="1550" dirty="0"/>
          </a:p>
        </p:txBody>
      </p:sp>
      <p:sp>
        <p:nvSpPr>
          <p:cNvPr id="13" name="Shape 10"/>
          <p:cNvSpPr/>
          <p:nvPr/>
        </p:nvSpPr>
        <p:spPr>
          <a:xfrm>
            <a:off x="10848261" y="3956090"/>
            <a:ext cx="3085505" cy="198953"/>
          </a:xfrm>
          <a:prstGeom prst="roundRect">
            <a:avLst>
              <a:gd name="adj" fmla="val 42023"/>
            </a:avLst>
          </a:prstGeom>
          <a:solidFill>
            <a:srgbClr val="E1E1EA"/>
          </a:solidFill>
          <a:ln w="7620">
            <a:solidFill>
              <a:srgbClr val="C7C7D0"/>
            </a:solidFill>
            <a:prstDash val="solid"/>
          </a:ln>
        </p:spPr>
      </p:sp>
      <p:sp>
        <p:nvSpPr>
          <p:cNvPr id="14" name="Text 11"/>
          <p:cNvSpPr/>
          <p:nvPr/>
        </p:nvSpPr>
        <p:spPr>
          <a:xfrm>
            <a:off x="10848261" y="4453533"/>
            <a:ext cx="3085505" cy="621983"/>
          </a:xfrm>
          <a:prstGeom prst="rect">
            <a:avLst/>
          </a:prstGeom>
          <a:noFill/>
          <a:ln/>
        </p:spPr>
        <p:txBody>
          <a:bodyPr wrap="square" lIns="0" tIns="0" rIns="0" bIns="0" rtlCol="0" anchor="t"/>
          <a:lstStyle/>
          <a:p>
            <a:pPr algn="l" indent="0" marL="0">
              <a:lnSpc>
                <a:spcPts val="2400"/>
              </a:lnSpc>
              <a:buNone/>
            </a:pPr>
            <a:r>
              <a:rPr lang="en-US" sz="1950" dirty="0">
                <a:solidFill>
                  <a:srgbClr val="3C3939"/>
                </a:solidFill>
                <a:latin typeface="Raleway" pitchFamily="34" charset="0"/>
                <a:ea typeface="Raleway" pitchFamily="34" charset="-122"/>
                <a:cs typeface="Raleway" pitchFamily="34" charset="-120"/>
              </a:rPr>
              <a:t>Foster Rural Innovation Ecosystems</a:t>
            </a:r>
            <a:endParaRPr lang="en-US" sz="1950" dirty="0"/>
          </a:p>
        </p:txBody>
      </p:sp>
      <p:sp>
        <p:nvSpPr>
          <p:cNvPr id="15" name="Text 12"/>
          <p:cNvSpPr/>
          <p:nvPr/>
        </p:nvSpPr>
        <p:spPr>
          <a:xfrm>
            <a:off x="10848261" y="5194935"/>
            <a:ext cx="3085505" cy="955477"/>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Create support systems for entrepreneurs and community enterprises in rural settings.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0195"/>
          </a:xfrm>
          <a:prstGeom prst="rect">
            <a:avLst/>
          </a:prstGeom>
        </p:spPr>
      </p:pic>
      <p:sp>
        <p:nvSpPr>
          <p:cNvPr id="3" name="Text 0"/>
          <p:cNvSpPr/>
          <p:nvPr/>
        </p:nvSpPr>
        <p:spPr>
          <a:xfrm>
            <a:off x="752713" y="591383"/>
            <a:ext cx="5376863" cy="672108"/>
          </a:xfrm>
          <a:prstGeom prst="rect">
            <a:avLst/>
          </a:prstGeom>
          <a:noFill/>
          <a:ln/>
        </p:spPr>
        <p:txBody>
          <a:bodyPr wrap="none" lIns="0" tIns="0" rIns="0" bIns="0" rtlCol="0" anchor="t"/>
          <a:lstStyle/>
          <a:p>
            <a:pPr algn="l" indent="0" marL="0">
              <a:lnSpc>
                <a:spcPts val="5250"/>
              </a:lnSpc>
              <a:buNone/>
            </a:pPr>
            <a:r>
              <a:rPr lang="en-US" sz="4200" dirty="0">
                <a:solidFill>
                  <a:srgbClr val="1B1B27"/>
                </a:solidFill>
                <a:latin typeface="Raleway" pitchFamily="34" charset="0"/>
                <a:ea typeface="Raleway" pitchFamily="34" charset="-122"/>
                <a:cs typeface="Raleway" pitchFamily="34" charset="-120"/>
              </a:rPr>
              <a:t>Future Outlook</a:t>
            </a:r>
            <a:endParaRPr lang="en-US" sz="4200" dirty="0"/>
          </a:p>
        </p:txBody>
      </p:sp>
      <p:sp>
        <p:nvSpPr>
          <p:cNvPr id="4" name="Text 1"/>
          <p:cNvSpPr/>
          <p:nvPr/>
        </p:nvSpPr>
        <p:spPr>
          <a:xfrm>
            <a:off x="752713" y="1693545"/>
            <a:ext cx="3657957" cy="709732"/>
          </a:xfrm>
          <a:prstGeom prst="rect">
            <a:avLst/>
          </a:prstGeom>
          <a:noFill/>
          <a:ln/>
        </p:spPr>
        <p:txBody>
          <a:bodyPr wrap="none" lIns="0" tIns="0" rIns="0" bIns="0" rtlCol="0" anchor="t"/>
          <a:lstStyle/>
          <a:p>
            <a:pPr algn="ctr" indent="0" marL="0">
              <a:lnSpc>
                <a:spcPts val="5550"/>
              </a:lnSpc>
              <a:buNone/>
            </a:pPr>
            <a:r>
              <a:rPr lang="en-US" sz="5550" dirty="0">
                <a:solidFill>
                  <a:srgbClr val="3C3939"/>
                </a:solidFill>
                <a:latin typeface="Raleway" pitchFamily="34" charset="0"/>
                <a:ea typeface="Raleway" pitchFamily="34" charset="-122"/>
                <a:cs typeface="Raleway" pitchFamily="34" charset="-120"/>
              </a:rPr>
              <a:t>60%</a:t>
            </a:r>
            <a:endParaRPr lang="en-US" sz="5550" dirty="0"/>
          </a:p>
        </p:txBody>
      </p:sp>
      <p:sp>
        <p:nvSpPr>
          <p:cNvPr id="5" name="Text 2"/>
          <p:cNvSpPr/>
          <p:nvPr/>
        </p:nvSpPr>
        <p:spPr>
          <a:xfrm>
            <a:off x="1237417" y="2672001"/>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3C3939"/>
                </a:solidFill>
                <a:latin typeface="Raleway" pitchFamily="34" charset="0"/>
                <a:ea typeface="Raleway" pitchFamily="34" charset="-122"/>
                <a:cs typeface="Raleway" pitchFamily="34" charset="-120"/>
              </a:rPr>
              <a:t>Renewable Energy</a:t>
            </a:r>
            <a:endParaRPr lang="en-US" sz="2100" dirty="0"/>
          </a:p>
        </p:txBody>
      </p:sp>
      <p:sp>
        <p:nvSpPr>
          <p:cNvPr id="6" name="Text 3"/>
          <p:cNvSpPr/>
          <p:nvPr/>
        </p:nvSpPr>
        <p:spPr>
          <a:xfrm>
            <a:off x="752713" y="3136940"/>
            <a:ext cx="3657957" cy="687943"/>
          </a:xfrm>
          <a:prstGeom prst="rect">
            <a:avLst/>
          </a:prstGeom>
          <a:noFill/>
          <a:ln/>
        </p:spPr>
        <p:txBody>
          <a:bodyPr wrap="square" lIns="0" tIns="0" rIns="0" bIns="0" rtlCol="0" anchor="t"/>
          <a:lstStyle/>
          <a:p>
            <a:pPr algn="ctr" indent="0" marL="0">
              <a:lnSpc>
                <a:spcPts val="2700"/>
              </a:lnSpc>
              <a:buNone/>
            </a:pPr>
            <a:r>
              <a:rPr lang="en-US" sz="1650" dirty="0">
                <a:solidFill>
                  <a:srgbClr val="3C3939"/>
                </a:solidFill>
                <a:latin typeface="Roboto" pitchFamily="34" charset="0"/>
                <a:ea typeface="Roboto" pitchFamily="34" charset="-122"/>
                <a:cs typeface="Roboto" pitchFamily="34" charset="-120"/>
              </a:rPr>
              <a:t>Potential increase in rural BC's renewable energy capacity by 2030</a:t>
            </a:r>
            <a:endParaRPr lang="en-US" sz="1650" dirty="0"/>
          </a:p>
        </p:txBody>
      </p:sp>
      <p:sp>
        <p:nvSpPr>
          <p:cNvPr id="7" name="Text 4"/>
          <p:cNvSpPr/>
          <p:nvPr/>
        </p:nvSpPr>
        <p:spPr>
          <a:xfrm>
            <a:off x="4733211" y="1693545"/>
            <a:ext cx="3658076" cy="709732"/>
          </a:xfrm>
          <a:prstGeom prst="rect">
            <a:avLst/>
          </a:prstGeom>
          <a:noFill/>
          <a:ln/>
        </p:spPr>
        <p:txBody>
          <a:bodyPr wrap="none" lIns="0" tIns="0" rIns="0" bIns="0" rtlCol="0" anchor="t"/>
          <a:lstStyle/>
          <a:p>
            <a:pPr algn="ctr" indent="0" marL="0">
              <a:lnSpc>
                <a:spcPts val="5550"/>
              </a:lnSpc>
              <a:buNone/>
            </a:pPr>
            <a:r>
              <a:rPr lang="en-US" sz="5550" dirty="0">
                <a:solidFill>
                  <a:srgbClr val="3C3939"/>
                </a:solidFill>
                <a:latin typeface="Raleway" pitchFamily="34" charset="0"/>
                <a:ea typeface="Raleway" pitchFamily="34" charset="-122"/>
                <a:cs typeface="Raleway" pitchFamily="34" charset="-120"/>
              </a:rPr>
              <a:t>95%</a:t>
            </a:r>
            <a:endParaRPr lang="en-US" sz="5550" dirty="0"/>
          </a:p>
        </p:txBody>
      </p:sp>
      <p:sp>
        <p:nvSpPr>
          <p:cNvPr id="8" name="Text 5"/>
          <p:cNvSpPr/>
          <p:nvPr/>
        </p:nvSpPr>
        <p:spPr>
          <a:xfrm>
            <a:off x="5218033" y="2672001"/>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3C3939"/>
                </a:solidFill>
                <a:latin typeface="Raleway" pitchFamily="34" charset="0"/>
                <a:ea typeface="Raleway" pitchFamily="34" charset="-122"/>
                <a:cs typeface="Raleway" pitchFamily="34" charset="-120"/>
              </a:rPr>
              <a:t>Connectivity</a:t>
            </a:r>
            <a:endParaRPr lang="en-US" sz="2100" dirty="0"/>
          </a:p>
        </p:txBody>
      </p:sp>
      <p:sp>
        <p:nvSpPr>
          <p:cNvPr id="9" name="Text 6"/>
          <p:cNvSpPr/>
          <p:nvPr/>
        </p:nvSpPr>
        <p:spPr>
          <a:xfrm>
            <a:off x="4733211" y="3136940"/>
            <a:ext cx="3658076" cy="687943"/>
          </a:xfrm>
          <a:prstGeom prst="rect">
            <a:avLst/>
          </a:prstGeom>
          <a:noFill/>
          <a:ln/>
        </p:spPr>
        <p:txBody>
          <a:bodyPr wrap="square" lIns="0" tIns="0" rIns="0" bIns="0" rtlCol="0" anchor="t"/>
          <a:lstStyle/>
          <a:p>
            <a:pPr algn="ctr" indent="0" marL="0">
              <a:lnSpc>
                <a:spcPts val="2700"/>
              </a:lnSpc>
              <a:buNone/>
            </a:pPr>
            <a:r>
              <a:rPr lang="en-US" sz="1650" dirty="0">
                <a:solidFill>
                  <a:srgbClr val="3C3939"/>
                </a:solidFill>
                <a:latin typeface="Roboto" pitchFamily="34" charset="0"/>
                <a:ea typeface="Roboto" pitchFamily="34" charset="-122"/>
                <a:cs typeface="Roboto" pitchFamily="34" charset="-120"/>
              </a:rPr>
              <a:t>Target for high-speed internet access in all rural communities</a:t>
            </a:r>
            <a:endParaRPr lang="en-US" sz="1650" dirty="0"/>
          </a:p>
        </p:txBody>
      </p:sp>
      <p:sp>
        <p:nvSpPr>
          <p:cNvPr id="10" name="Text 7"/>
          <p:cNvSpPr/>
          <p:nvPr/>
        </p:nvSpPr>
        <p:spPr>
          <a:xfrm>
            <a:off x="2742962" y="4577596"/>
            <a:ext cx="3657957" cy="709732"/>
          </a:xfrm>
          <a:prstGeom prst="rect">
            <a:avLst/>
          </a:prstGeom>
          <a:noFill/>
          <a:ln/>
        </p:spPr>
        <p:txBody>
          <a:bodyPr wrap="none" lIns="0" tIns="0" rIns="0" bIns="0" rtlCol="0" anchor="t"/>
          <a:lstStyle/>
          <a:p>
            <a:pPr algn="ctr" indent="0" marL="0">
              <a:lnSpc>
                <a:spcPts val="5550"/>
              </a:lnSpc>
              <a:buNone/>
            </a:pPr>
            <a:r>
              <a:rPr lang="en-US" sz="5550" dirty="0">
                <a:solidFill>
                  <a:srgbClr val="3C3939"/>
                </a:solidFill>
                <a:latin typeface="Raleway" pitchFamily="34" charset="0"/>
                <a:ea typeface="Raleway" pitchFamily="34" charset="-122"/>
                <a:cs typeface="Raleway" pitchFamily="34" charset="-120"/>
              </a:rPr>
              <a:t>25%</a:t>
            </a:r>
            <a:endParaRPr lang="en-US" sz="5550" dirty="0"/>
          </a:p>
        </p:txBody>
      </p:sp>
      <p:sp>
        <p:nvSpPr>
          <p:cNvPr id="11" name="Text 8"/>
          <p:cNvSpPr/>
          <p:nvPr/>
        </p:nvSpPr>
        <p:spPr>
          <a:xfrm>
            <a:off x="3227665" y="5556052"/>
            <a:ext cx="2688431" cy="335994"/>
          </a:xfrm>
          <a:prstGeom prst="rect">
            <a:avLst/>
          </a:prstGeom>
          <a:noFill/>
          <a:ln/>
        </p:spPr>
        <p:txBody>
          <a:bodyPr wrap="none" lIns="0" tIns="0" rIns="0" bIns="0" rtlCol="0" anchor="t"/>
          <a:lstStyle/>
          <a:p>
            <a:pPr algn="ctr" indent="0" marL="0">
              <a:lnSpc>
                <a:spcPts val="2600"/>
              </a:lnSpc>
              <a:buNone/>
            </a:pPr>
            <a:r>
              <a:rPr lang="en-US" sz="2100" dirty="0">
                <a:solidFill>
                  <a:srgbClr val="3C3939"/>
                </a:solidFill>
                <a:latin typeface="Raleway" pitchFamily="34" charset="0"/>
                <a:ea typeface="Raleway" pitchFamily="34" charset="-122"/>
                <a:cs typeface="Raleway" pitchFamily="34" charset="-120"/>
              </a:rPr>
              <a:t>Housing</a:t>
            </a:r>
            <a:endParaRPr lang="en-US" sz="2100" dirty="0"/>
          </a:p>
        </p:txBody>
      </p:sp>
      <p:sp>
        <p:nvSpPr>
          <p:cNvPr id="12" name="Text 9"/>
          <p:cNvSpPr/>
          <p:nvPr/>
        </p:nvSpPr>
        <p:spPr>
          <a:xfrm>
            <a:off x="2742962" y="6020991"/>
            <a:ext cx="3657957" cy="687943"/>
          </a:xfrm>
          <a:prstGeom prst="rect">
            <a:avLst/>
          </a:prstGeom>
          <a:noFill/>
          <a:ln/>
        </p:spPr>
        <p:txBody>
          <a:bodyPr wrap="square" lIns="0" tIns="0" rIns="0" bIns="0" rtlCol="0" anchor="t"/>
          <a:lstStyle/>
          <a:p>
            <a:pPr algn="ctr" indent="0" marL="0">
              <a:lnSpc>
                <a:spcPts val="2700"/>
              </a:lnSpc>
              <a:buNone/>
            </a:pPr>
            <a:r>
              <a:rPr lang="en-US" sz="1650" dirty="0">
                <a:solidFill>
                  <a:srgbClr val="3C3939"/>
                </a:solidFill>
                <a:latin typeface="Roboto" pitchFamily="34" charset="0"/>
                <a:ea typeface="Roboto" pitchFamily="34" charset="-122"/>
                <a:cs typeface="Roboto" pitchFamily="34" charset="-120"/>
              </a:rPr>
              <a:t>Projected growth in non-market housing options in rural BC</a:t>
            </a:r>
            <a:endParaRPr lang="en-US" sz="1650" dirty="0"/>
          </a:p>
        </p:txBody>
      </p:sp>
      <p:sp>
        <p:nvSpPr>
          <p:cNvPr id="13" name="Text 10"/>
          <p:cNvSpPr/>
          <p:nvPr/>
        </p:nvSpPr>
        <p:spPr>
          <a:xfrm>
            <a:off x="752713" y="6950869"/>
            <a:ext cx="7638574" cy="687943"/>
          </a:xfrm>
          <a:prstGeom prst="rect">
            <a:avLst/>
          </a:prstGeom>
          <a:noFill/>
          <a:ln/>
        </p:spPr>
        <p:txBody>
          <a:bodyPr wrap="square" lIns="0" tIns="0" rIns="0" bIns="0" rtlCol="0" anchor="t"/>
          <a:lstStyle/>
          <a:p>
            <a:pPr algn="l" indent="0" marL="0">
              <a:lnSpc>
                <a:spcPts val="2700"/>
              </a:lnSpc>
              <a:buNone/>
            </a:pPr>
            <a:r>
              <a:rPr lang="en-US" sz="1650" dirty="0">
                <a:solidFill>
                  <a:srgbClr val="3C3939"/>
                </a:solidFill>
                <a:latin typeface="Roboto" pitchFamily="34" charset="0"/>
                <a:ea typeface="Roboto" pitchFamily="34" charset="-122"/>
                <a:cs typeface="Roboto" pitchFamily="34" charset="-120"/>
              </a:rPr>
              <a:t>Rural BC communities are positioned for sustainable growth through targeted investments and policy support.</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36715"/>
            <a:ext cx="7734776"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Your Role in Rural BC's Future</a:t>
            </a:r>
            <a:endParaRPr lang="en-US" sz="4450" dirty="0"/>
          </a:p>
        </p:txBody>
      </p:sp>
      <p:pic>
        <p:nvPicPr>
          <p:cNvPr id="3" name="Image 0" descr="preencoded.png">    </p:cNvPr>
          <p:cNvPicPr>
            <a:picLocks noChangeAspect="1"/>
          </p:cNvPicPr>
          <p:nvPr/>
        </p:nvPicPr>
        <p:blipFill>
          <a:blip r:embed="rId1"/>
          <a:stretch>
            <a:fillRect/>
          </a:stretch>
        </p:blipFill>
        <p:spPr>
          <a:xfrm>
            <a:off x="801410" y="2645093"/>
            <a:ext cx="3120747" cy="3120747"/>
          </a:xfrm>
          <a:prstGeom prst="rect">
            <a:avLst/>
          </a:prstGeom>
        </p:spPr>
      </p:pic>
      <p:pic>
        <p:nvPicPr>
          <p:cNvPr id="4" name="Image 1" descr="preencoded.png">    </p:cNvPr>
          <p:cNvPicPr>
            <a:picLocks noChangeAspect="1"/>
          </p:cNvPicPr>
          <p:nvPr/>
        </p:nvPicPr>
        <p:blipFill>
          <a:blip r:embed="rId2"/>
          <a:stretch>
            <a:fillRect/>
          </a:stretch>
        </p:blipFill>
        <p:spPr>
          <a:xfrm>
            <a:off x="4103608" y="2645093"/>
            <a:ext cx="3120866" cy="3120866"/>
          </a:xfrm>
          <a:prstGeom prst="rect">
            <a:avLst/>
          </a:prstGeom>
        </p:spPr>
      </p:pic>
      <p:pic>
        <p:nvPicPr>
          <p:cNvPr id="5" name="Image 2" descr="preencoded.png">    </p:cNvPr>
          <p:cNvPicPr>
            <a:picLocks noChangeAspect="1"/>
          </p:cNvPicPr>
          <p:nvPr/>
        </p:nvPicPr>
        <p:blipFill>
          <a:blip r:embed="rId3"/>
          <a:stretch>
            <a:fillRect/>
          </a:stretch>
        </p:blipFill>
        <p:spPr>
          <a:xfrm>
            <a:off x="7405926" y="2645093"/>
            <a:ext cx="3120747" cy="3120747"/>
          </a:xfrm>
          <a:prstGeom prst="rect">
            <a:avLst/>
          </a:prstGeom>
        </p:spPr>
      </p:pic>
      <p:pic>
        <p:nvPicPr>
          <p:cNvPr id="6" name="Image 3" descr="preencoded.png">    </p:cNvPr>
          <p:cNvPicPr>
            <a:picLocks noChangeAspect="1"/>
          </p:cNvPicPr>
          <p:nvPr/>
        </p:nvPicPr>
        <p:blipFill>
          <a:blip r:embed="rId4"/>
          <a:stretch>
            <a:fillRect/>
          </a:stretch>
        </p:blipFill>
        <p:spPr>
          <a:xfrm>
            <a:off x="10708124" y="2645093"/>
            <a:ext cx="3120866" cy="3120866"/>
          </a:xfrm>
          <a:prstGeom prst="rect">
            <a:avLst/>
          </a:prstGeom>
        </p:spPr>
      </p:pic>
      <p:sp>
        <p:nvSpPr>
          <p:cNvPr id="7" name="Text 1"/>
          <p:cNvSpPr/>
          <p:nvPr/>
        </p:nvSpPr>
        <p:spPr>
          <a:xfrm>
            <a:off x="793790" y="6167080"/>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Your decisions shape rural communities' futures. Together, we can build resilient, vibrant rural regions through policy, partnership, and innovative thinking.</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4344" y="715328"/>
            <a:ext cx="6937772" cy="623054"/>
          </a:xfrm>
          <a:prstGeom prst="rect">
            <a:avLst/>
          </a:prstGeom>
          <a:noFill/>
          <a:ln/>
        </p:spPr>
        <p:txBody>
          <a:bodyPr wrap="none" lIns="0" tIns="0" rIns="0" bIns="0" rtlCol="0" anchor="t"/>
          <a:lstStyle/>
          <a:p>
            <a:pPr algn="l" indent="0" marL="0">
              <a:lnSpc>
                <a:spcPts val="4900"/>
              </a:lnSpc>
              <a:buNone/>
            </a:pPr>
            <a:r>
              <a:rPr lang="en-US" sz="3900" dirty="0">
                <a:solidFill>
                  <a:srgbClr val="1B1B27"/>
                </a:solidFill>
                <a:latin typeface="Raleway" pitchFamily="34" charset="0"/>
                <a:ea typeface="Raleway" pitchFamily="34" charset="-122"/>
                <a:cs typeface="Raleway" pitchFamily="34" charset="-120"/>
              </a:rPr>
              <a:t>Connect With BC Rural Centre</a:t>
            </a:r>
            <a:endParaRPr lang="en-US" sz="3900" dirty="0"/>
          </a:p>
        </p:txBody>
      </p:sp>
      <p:sp>
        <p:nvSpPr>
          <p:cNvPr id="4" name="Text 1"/>
          <p:cNvSpPr/>
          <p:nvPr/>
        </p:nvSpPr>
        <p:spPr>
          <a:xfrm>
            <a:off x="6184344" y="1637467"/>
            <a:ext cx="7748111" cy="638175"/>
          </a:xfrm>
          <a:prstGeom prst="rect">
            <a:avLst/>
          </a:prstGeom>
          <a:noFill/>
          <a:ln/>
        </p:spPr>
        <p:txBody>
          <a:bodyPr wrap="squar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Your rural development partner, supporting rural, remote, and First Nation communities across British Columbia.</a:t>
            </a:r>
            <a:endParaRPr lang="en-US" sz="1550" dirty="0"/>
          </a:p>
        </p:txBody>
      </p:sp>
      <p:sp>
        <p:nvSpPr>
          <p:cNvPr id="5" name="Shape 2"/>
          <p:cNvSpPr/>
          <p:nvPr/>
        </p:nvSpPr>
        <p:spPr>
          <a:xfrm>
            <a:off x="6184344" y="2499955"/>
            <a:ext cx="448628" cy="448628"/>
          </a:xfrm>
          <a:prstGeom prst="roundRect">
            <a:avLst>
              <a:gd name="adj" fmla="val 18670"/>
            </a:avLst>
          </a:prstGeom>
          <a:solidFill>
            <a:srgbClr val="E1E1EA"/>
          </a:solidFill>
          <a:ln w="7620">
            <a:solidFill>
              <a:srgbClr val="C7C7D0"/>
            </a:solidFill>
            <a:prstDash val="solid"/>
          </a:ln>
        </p:spPr>
      </p:sp>
      <p:pic>
        <p:nvPicPr>
          <p:cNvPr id="6" name="Image 1" descr="preencoded.png">    </p:cNvPr>
          <p:cNvPicPr>
            <a:picLocks noChangeAspect="1"/>
          </p:cNvPicPr>
          <p:nvPr/>
        </p:nvPicPr>
        <p:blipFill>
          <a:blip r:embed="rId2"/>
          <a:stretch>
            <a:fillRect/>
          </a:stretch>
        </p:blipFill>
        <p:spPr>
          <a:xfrm>
            <a:off x="6259116" y="2537341"/>
            <a:ext cx="299085" cy="373856"/>
          </a:xfrm>
          <a:prstGeom prst="rect">
            <a:avLst/>
          </a:prstGeom>
        </p:spPr>
      </p:pic>
      <p:sp>
        <p:nvSpPr>
          <p:cNvPr id="7" name="Text 3"/>
          <p:cNvSpPr/>
          <p:nvPr/>
        </p:nvSpPr>
        <p:spPr>
          <a:xfrm>
            <a:off x="6832283" y="2568416"/>
            <a:ext cx="2492812" cy="311587"/>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Website</a:t>
            </a:r>
            <a:endParaRPr lang="en-US" sz="1950" dirty="0"/>
          </a:p>
        </p:txBody>
      </p:sp>
      <p:sp>
        <p:nvSpPr>
          <p:cNvPr id="8" name="Text 4"/>
          <p:cNvSpPr/>
          <p:nvPr/>
        </p:nvSpPr>
        <p:spPr>
          <a:xfrm>
            <a:off x="6832283" y="2999542"/>
            <a:ext cx="7100173" cy="319088"/>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www.bcruralcentre.org</a:t>
            </a:r>
            <a:endParaRPr lang="en-US" sz="1550" dirty="0"/>
          </a:p>
        </p:txBody>
      </p:sp>
      <p:sp>
        <p:nvSpPr>
          <p:cNvPr id="9" name="Shape 5"/>
          <p:cNvSpPr/>
          <p:nvPr/>
        </p:nvSpPr>
        <p:spPr>
          <a:xfrm>
            <a:off x="6184344" y="3717369"/>
            <a:ext cx="448628" cy="448628"/>
          </a:xfrm>
          <a:prstGeom prst="roundRect">
            <a:avLst>
              <a:gd name="adj" fmla="val 18670"/>
            </a:avLst>
          </a:prstGeom>
          <a:solidFill>
            <a:srgbClr val="E1E1EA"/>
          </a:solidFill>
          <a:ln w="7620">
            <a:solidFill>
              <a:srgbClr val="C7C7D0"/>
            </a:solidFill>
            <a:prstDash val="solid"/>
          </a:ln>
        </p:spPr>
      </p:sp>
      <p:pic>
        <p:nvPicPr>
          <p:cNvPr id="10" name="Image 2" descr="preencoded.png">    </p:cNvPr>
          <p:cNvPicPr>
            <a:picLocks noChangeAspect="1"/>
          </p:cNvPicPr>
          <p:nvPr/>
        </p:nvPicPr>
        <p:blipFill>
          <a:blip r:embed="rId3"/>
          <a:stretch>
            <a:fillRect/>
          </a:stretch>
        </p:blipFill>
        <p:spPr>
          <a:xfrm>
            <a:off x="6259116" y="3754755"/>
            <a:ext cx="299085" cy="373856"/>
          </a:xfrm>
          <a:prstGeom prst="rect">
            <a:avLst/>
          </a:prstGeom>
        </p:spPr>
      </p:pic>
      <p:sp>
        <p:nvSpPr>
          <p:cNvPr id="11" name="Text 6"/>
          <p:cNvSpPr/>
          <p:nvPr/>
        </p:nvSpPr>
        <p:spPr>
          <a:xfrm>
            <a:off x="6832283" y="3785830"/>
            <a:ext cx="2492812" cy="311587"/>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Email</a:t>
            </a:r>
            <a:endParaRPr lang="en-US" sz="1950" dirty="0"/>
          </a:p>
        </p:txBody>
      </p:sp>
      <p:sp>
        <p:nvSpPr>
          <p:cNvPr id="12" name="Text 7"/>
          <p:cNvSpPr/>
          <p:nvPr/>
        </p:nvSpPr>
        <p:spPr>
          <a:xfrm>
            <a:off x="6832283" y="4216956"/>
            <a:ext cx="7100173" cy="319088"/>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sarah@bcruralcentre.org</a:t>
            </a:r>
            <a:endParaRPr lang="en-US" sz="1550" dirty="0"/>
          </a:p>
        </p:txBody>
      </p:sp>
      <p:sp>
        <p:nvSpPr>
          <p:cNvPr id="13" name="Shape 8"/>
          <p:cNvSpPr/>
          <p:nvPr/>
        </p:nvSpPr>
        <p:spPr>
          <a:xfrm>
            <a:off x="6184344" y="4934783"/>
            <a:ext cx="448628" cy="448628"/>
          </a:xfrm>
          <a:prstGeom prst="roundRect">
            <a:avLst>
              <a:gd name="adj" fmla="val 18670"/>
            </a:avLst>
          </a:prstGeom>
          <a:solidFill>
            <a:srgbClr val="E1E1EA"/>
          </a:solidFill>
          <a:ln w="7620">
            <a:solidFill>
              <a:srgbClr val="C7C7D0"/>
            </a:solidFill>
            <a:prstDash val="solid"/>
          </a:ln>
        </p:spPr>
      </p:sp>
      <p:pic>
        <p:nvPicPr>
          <p:cNvPr id="14" name="Image 3" descr="preencoded.png">    </p:cNvPr>
          <p:cNvPicPr>
            <a:picLocks noChangeAspect="1"/>
          </p:cNvPicPr>
          <p:nvPr/>
        </p:nvPicPr>
        <p:blipFill>
          <a:blip r:embed="rId4"/>
          <a:stretch>
            <a:fillRect/>
          </a:stretch>
        </p:blipFill>
        <p:spPr>
          <a:xfrm>
            <a:off x="6259116" y="4972169"/>
            <a:ext cx="299085" cy="373856"/>
          </a:xfrm>
          <a:prstGeom prst="rect">
            <a:avLst/>
          </a:prstGeom>
        </p:spPr>
      </p:pic>
      <p:sp>
        <p:nvSpPr>
          <p:cNvPr id="15" name="Text 9"/>
          <p:cNvSpPr/>
          <p:nvPr/>
        </p:nvSpPr>
        <p:spPr>
          <a:xfrm>
            <a:off x="6832283" y="5003244"/>
            <a:ext cx="2492812" cy="311587"/>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Phone</a:t>
            </a:r>
            <a:endParaRPr lang="en-US" sz="1950" dirty="0"/>
          </a:p>
        </p:txBody>
      </p:sp>
      <p:sp>
        <p:nvSpPr>
          <p:cNvPr id="16" name="Text 10"/>
          <p:cNvSpPr/>
          <p:nvPr/>
        </p:nvSpPr>
        <p:spPr>
          <a:xfrm>
            <a:off x="6832283" y="5434370"/>
            <a:ext cx="7100173" cy="319088"/>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1.833.RURL.911</a:t>
            </a:r>
            <a:endParaRPr lang="en-US" sz="1550" dirty="0"/>
          </a:p>
        </p:txBody>
      </p:sp>
      <p:sp>
        <p:nvSpPr>
          <p:cNvPr id="17" name="Shape 11"/>
          <p:cNvSpPr/>
          <p:nvPr/>
        </p:nvSpPr>
        <p:spPr>
          <a:xfrm>
            <a:off x="6184344" y="6152198"/>
            <a:ext cx="448628" cy="448628"/>
          </a:xfrm>
          <a:prstGeom prst="roundRect">
            <a:avLst>
              <a:gd name="adj" fmla="val 18670"/>
            </a:avLst>
          </a:prstGeom>
          <a:solidFill>
            <a:srgbClr val="E1E1EA"/>
          </a:solidFill>
          <a:ln w="7620">
            <a:solidFill>
              <a:srgbClr val="C7C7D0"/>
            </a:solidFill>
            <a:prstDash val="solid"/>
          </a:ln>
        </p:spPr>
      </p:sp>
      <p:pic>
        <p:nvPicPr>
          <p:cNvPr id="18" name="Image 4" descr="preencoded.png">    </p:cNvPr>
          <p:cNvPicPr>
            <a:picLocks noChangeAspect="1"/>
          </p:cNvPicPr>
          <p:nvPr/>
        </p:nvPicPr>
        <p:blipFill>
          <a:blip r:embed="rId5"/>
          <a:stretch>
            <a:fillRect/>
          </a:stretch>
        </p:blipFill>
        <p:spPr>
          <a:xfrm>
            <a:off x="6259116" y="6189583"/>
            <a:ext cx="299085" cy="373856"/>
          </a:xfrm>
          <a:prstGeom prst="rect">
            <a:avLst/>
          </a:prstGeom>
        </p:spPr>
      </p:pic>
      <p:sp>
        <p:nvSpPr>
          <p:cNvPr id="19" name="Text 12"/>
          <p:cNvSpPr/>
          <p:nvPr/>
        </p:nvSpPr>
        <p:spPr>
          <a:xfrm>
            <a:off x="6832283" y="6220658"/>
            <a:ext cx="2492812" cy="311587"/>
          </a:xfrm>
          <a:prstGeom prst="rect">
            <a:avLst/>
          </a:prstGeom>
          <a:noFill/>
          <a:ln/>
        </p:spPr>
        <p:txBody>
          <a:bodyPr wrap="none" lIns="0" tIns="0" rIns="0" bIns="0" rtlCol="0" anchor="t"/>
          <a:lstStyle/>
          <a:p>
            <a:pPr algn="l" indent="0" marL="0">
              <a:lnSpc>
                <a:spcPts val="2450"/>
              </a:lnSpc>
              <a:buNone/>
            </a:pPr>
            <a:r>
              <a:rPr lang="en-US" sz="1950" dirty="0">
                <a:solidFill>
                  <a:srgbClr val="3C3939"/>
                </a:solidFill>
                <a:latin typeface="Raleway" pitchFamily="34" charset="0"/>
                <a:ea typeface="Raleway" pitchFamily="34" charset="-122"/>
                <a:cs typeface="Raleway" pitchFamily="34" charset="-120"/>
              </a:rPr>
              <a:t>Contact Us</a:t>
            </a:r>
            <a:endParaRPr lang="en-US" sz="1950" dirty="0"/>
          </a:p>
        </p:txBody>
      </p:sp>
      <p:sp>
        <p:nvSpPr>
          <p:cNvPr id="20" name="Text 13"/>
          <p:cNvSpPr/>
          <p:nvPr/>
        </p:nvSpPr>
        <p:spPr>
          <a:xfrm>
            <a:off x="6832283" y="6651784"/>
            <a:ext cx="7100173" cy="319088"/>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We love hearing from you!</a:t>
            </a:r>
            <a:endParaRPr lang="en-US" sz="1550" dirty="0"/>
          </a:p>
        </p:txBody>
      </p:sp>
      <p:sp>
        <p:nvSpPr>
          <p:cNvPr id="21" name="Text 14"/>
          <p:cNvSpPr/>
          <p:nvPr/>
        </p:nvSpPr>
        <p:spPr>
          <a:xfrm>
            <a:off x="6184344" y="7195185"/>
            <a:ext cx="7748111" cy="319088"/>
          </a:xfrm>
          <a:prstGeom prst="rect">
            <a:avLst/>
          </a:prstGeom>
          <a:noFill/>
          <a:ln/>
        </p:spPr>
        <p:txBody>
          <a:bodyPr wrap="none" lIns="0" tIns="0" rIns="0" bIns="0" rtlCol="0" anchor="t"/>
          <a:lstStyle/>
          <a:p>
            <a:pPr algn="l" indent="0" marL="0">
              <a:lnSpc>
                <a:spcPts val="2500"/>
              </a:lnSpc>
              <a:buNone/>
            </a:pPr>
            <a:r>
              <a:rPr lang="en-US" sz="1550" dirty="0">
                <a:solidFill>
                  <a:srgbClr val="3C3939"/>
                </a:solidFill>
                <a:latin typeface="Roboto" pitchFamily="34" charset="0"/>
                <a:ea typeface="Roboto" pitchFamily="34" charset="-122"/>
                <a:cs typeface="Roboto" pitchFamily="34" charset="-120"/>
              </a:rPr>
              <a:t>Scan the QR code to join our newsletter list. Let's build rural resilience together.</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04035"/>
            <a:ext cx="7556421" cy="1956435"/>
          </a:xfrm>
          <a:prstGeom prst="rect">
            <a:avLst/>
          </a:prstGeom>
          <a:noFill/>
          <a:ln/>
        </p:spPr>
        <p:txBody>
          <a:bodyPr wrap="square" lIns="0" tIns="0" rIns="0" bIns="0" rtlCol="0" anchor="t"/>
          <a:lstStyle/>
          <a:p>
            <a:pPr algn="l" indent="0" marL="0">
              <a:lnSpc>
                <a:spcPts val="7700"/>
              </a:lnSpc>
              <a:buNone/>
            </a:pPr>
            <a:r>
              <a:rPr lang="en-US" sz="6150" dirty="0">
                <a:solidFill>
                  <a:srgbClr val="1B1B27"/>
                </a:solidFill>
                <a:latin typeface="Raleway" pitchFamily="34" charset="0"/>
                <a:ea typeface="Raleway" pitchFamily="34" charset="-122"/>
                <a:cs typeface="Raleway" pitchFamily="34" charset="-120"/>
              </a:rPr>
              <a:t>Keeping it Rural Conference 2025</a:t>
            </a:r>
            <a:endParaRPr lang="en-US" sz="6150" dirty="0"/>
          </a:p>
        </p:txBody>
      </p:sp>
      <p:sp>
        <p:nvSpPr>
          <p:cNvPr id="4" name="Text 1"/>
          <p:cNvSpPr/>
          <p:nvPr/>
        </p:nvSpPr>
        <p:spPr>
          <a:xfrm>
            <a:off x="793790" y="4100632"/>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Agriculture • Forestry • Innovation • Community Development • Healthcare • Economic Development • Alternate Energy • Sustainable Tourism</a:t>
            </a:r>
            <a:endParaRPr lang="en-US" sz="1750" dirty="0"/>
          </a:p>
        </p:txBody>
      </p:sp>
      <p:sp>
        <p:nvSpPr>
          <p:cNvPr id="5" name="Text 2"/>
          <p:cNvSpPr/>
          <p:nvPr/>
        </p:nvSpPr>
        <p:spPr>
          <a:xfrm>
            <a:off x="793790" y="5081588"/>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June 10-12, 2025 • Kelowna • Four Points by Sheraton YLW </a:t>
            </a:r>
            <a:endParaRPr lang="en-US" sz="1750" dirty="0"/>
          </a:p>
        </p:txBody>
      </p:sp>
      <p:sp>
        <p:nvSpPr>
          <p:cNvPr id="6" name="Text 3"/>
          <p:cNvSpPr/>
          <p:nvPr/>
        </p:nvSpPr>
        <p:spPr>
          <a:xfrm>
            <a:off x="793790" y="5699641"/>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Learn More and Register at:</a:t>
            </a:r>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
</a:t>
            </a:r>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 </a:t>
            </a:r>
            <a:pPr algn="l" indent="0" marL="0">
              <a:lnSpc>
                <a:spcPts val="2850"/>
              </a:lnSpc>
              <a:buNone/>
            </a:pPr>
            <a:r>
              <a:rPr lang="en-US" sz="1750" b="1" u="sng" dirty="0">
                <a:solidFill>
                  <a:srgbClr val="1B1B27"/>
                </a:solidFill>
                <a:latin typeface="Roboto" pitchFamily="34" charset="0"/>
                <a:ea typeface="Roboto" pitchFamily="34" charset="-122"/>
                <a:cs typeface="Roboto" pitchFamily="34" charset="-120"/>
                <a:hlinkClick r:id="rId2" invalidUrl="" action="" tgtFrame="" tooltip="" history="1" highlightClick="0" endSnd="0">
                  <a:extLst>
                    <a:ext uri="{A12FA001-AC4F-418D-AE19-62706E023703}">
                      <ahyp:hlinkClr xmlns:ahyp="http://schemas.microsoft.com/office/drawing/2018/hyperlinkcolor" val="tx"/>
                    </a:ext>
                  </a:extLst>
                </a:hlinkClick>
              </a:rPr>
              <a:t>https://bcruralcentre.org/keeping-rural-conference/</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67596" y="603052"/>
            <a:ext cx="6675001" cy="685324"/>
          </a:xfrm>
          <a:prstGeom prst="rect">
            <a:avLst/>
          </a:prstGeom>
          <a:noFill/>
          <a:ln/>
        </p:spPr>
        <p:txBody>
          <a:bodyPr wrap="none" lIns="0" tIns="0" rIns="0" bIns="0" rtlCol="0" anchor="t"/>
          <a:lstStyle/>
          <a:p>
            <a:pPr algn="l" indent="0" marL="0">
              <a:lnSpc>
                <a:spcPts val="5350"/>
              </a:lnSpc>
              <a:buNone/>
            </a:pPr>
            <a:r>
              <a:rPr lang="en-US" sz="4300" dirty="0">
                <a:solidFill>
                  <a:srgbClr val="1B1B27"/>
                </a:solidFill>
                <a:latin typeface="Raleway" pitchFamily="34" charset="0"/>
                <a:ea typeface="Raleway" pitchFamily="34" charset="-122"/>
                <a:cs typeface="Raleway" pitchFamily="34" charset="-120"/>
              </a:rPr>
              <a:t>About the BC Rural Centre</a:t>
            </a:r>
            <a:endParaRPr lang="en-US" sz="4300" dirty="0"/>
          </a:p>
        </p:txBody>
      </p:sp>
      <p:pic>
        <p:nvPicPr>
          <p:cNvPr id="3" name="Image 0" descr="preencoded.png">    </p:cNvPr>
          <p:cNvPicPr>
            <a:picLocks noChangeAspect="1"/>
          </p:cNvPicPr>
          <p:nvPr/>
        </p:nvPicPr>
        <p:blipFill>
          <a:blip r:embed="rId1"/>
          <a:stretch>
            <a:fillRect/>
          </a:stretch>
        </p:blipFill>
        <p:spPr>
          <a:xfrm>
            <a:off x="767596" y="1727002"/>
            <a:ext cx="4182308" cy="2584847"/>
          </a:xfrm>
          <a:prstGeom prst="rect">
            <a:avLst/>
          </a:prstGeom>
        </p:spPr>
      </p:pic>
      <p:sp>
        <p:nvSpPr>
          <p:cNvPr id="4" name="Text 1"/>
          <p:cNvSpPr/>
          <p:nvPr/>
        </p:nvSpPr>
        <p:spPr>
          <a:xfrm>
            <a:off x="767596" y="4585930"/>
            <a:ext cx="2741414" cy="342662"/>
          </a:xfrm>
          <a:prstGeom prst="rect">
            <a:avLst/>
          </a:prstGeom>
          <a:noFill/>
          <a:ln/>
        </p:spPr>
        <p:txBody>
          <a:bodyPr wrap="none" lIns="0" tIns="0" rIns="0" bIns="0" rtlCol="0" anchor="t"/>
          <a:lstStyle/>
          <a:p>
            <a:pPr algn="l" indent="0" marL="0">
              <a:lnSpc>
                <a:spcPts val="2650"/>
              </a:lnSpc>
              <a:buNone/>
            </a:pPr>
            <a:r>
              <a:rPr lang="en-US" sz="2150" dirty="0">
                <a:solidFill>
                  <a:srgbClr val="3C3939"/>
                </a:solidFill>
                <a:latin typeface="Raleway" pitchFamily="34" charset="0"/>
                <a:ea typeface="Raleway" pitchFamily="34" charset="-122"/>
                <a:cs typeface="Raleway" pitchFamily="34" charset="-120"/>
              </a:rPr>
              <a:t>BC Rural Centre</a:t>
            </a:r>
            <a:endParaRPr lang="en-US" sz="2150" dirty="0"/>
          </a:p>
        </p:txBody>
      </p:sp>
      <p:sp>
        <p:nvSpPr>
          <p:cNvPr id="5" name="Text 2"/>
          <p:cNvSpPr/>
          <p:nvPr/>
        </p:nvSpPr>
        <p:spPr>
          <a:xfrm>
            <a:off x="767596" y="5060156"/>
            <a:ext cx="4182308" cy="1052632"/>
          </a:xfrm>
          <a:prstGeom prst="rect">
            <a:avLst/>
          </a:prstGeom>
          <a:noFill/>
          <a:ln/>
        </p:spPr>
        <p:txBody>
          <a:bodyPr wrap="square" lIns="0" tIns="0" rIns="0" bIns="0" rtlCol="0" anchor="t"/>
          <a:lstStyle/>
          <a:p>
            <a:pPr algn="l" indent="0" marL="0">
              <a:lnSpc>
                <a:spcPts val="2750"/>
              </a:lnSpc>
              <a:buNone/>
            </a:pPr>
            <a:r>
              <a:rPr lang="en-US" sz="1700" dirty="0">
                <a:solidFill>
                  <a:srgbClr val="3C3939"/>
                </a:solidFill>
                <a:latin typeface="Roboto" pitchFamily="34" charset="0"/>
                <a:ea typeface="Roboto" pitchFamily="34" charset="-122"/>
                <a:cs typeface="Roboto" pitchFamily="34" charset="-120"/>
              </a:rPr>
              <a:t>A non-profit organization dedicated to strengthening rural communities across British Columbia since 2007.</a:t>
            </a:r>
            <a:endParaRPr lang="en-US" sz="1700" dirty="0"/>
          </a:p>
        </p:txBody>
      </p:sp>
      <p:sp>
        <p:nvSpPr>
          <p:cNvPr id="6" name="Text 3"/>
          <p:cNvSpPr/>
          <p:nvPr/>
        </p:nvSpPr>
        <p:spPr>
          <a:xfrm>
            <a:off x="767596" y="6244352"/>
            <a:ext cx="4182308" cy="701754"/>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Research, advocacy, and capacity building</a:t>
            </a:r>
            <a:endParaRPr lang="en-US" sz="1700" dirty="0"/>
          </a:p>
        </p:txBody>
      </p:sp>
      <p:sp>
        <p:nvSpPr>
          <p:cNvPr id="7" name="Text 4"/>
          <p:cNvSpPr/>
          <p:nvPr/>
        </p:nvSpPr>
        <p:spPr>
          <a:xfrm>
            <a:off x="767596" y="7022783"/>
            <a:ext cx="4182308" cy="701754"/>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Connecting rural leaders with resources</a:t>
            </a:r>
            <a:endParaRPr lang="en-US" sz="1700" dirty="0"/>
          </a:p>
        </p:txBody>
      </p:sp>
      <p:pic>
        <p:nvPicPr>
          <p:cNvPr id="8" name="Image 1" descr="preencoded.png">    </p:cNvPr>
          <p:cNvPicPr>
            <a:picLocks noChangeAspect="1"/>
          </p:cNvPicPr>
          <p:nvPr/>
        </p:nvPicPr>
        <p:blipFill>
          <a:blip r:embed="rId2"/>
          <a:stretch>
            <a:fillRect/>
          </a:stretch>
        </p:blipFill>
        <p:spPr>
          <a:xfrm>
            <a:off x="5223986" y="1727002"/>
            <a:ext cx="4182308" cy="2584847"/>
          </a:xfrm>
          <a:prstGeom prst="rect">
            <a:avLst/>
          </a:prstGeom>
        </p:spPr>
      </p:pic>
      <p:sp>
        <p:nvSpPr>
          <p:cNvPr id="9" name="Text 5"/>
          <p:cNvSpPr/>
          <p:nvPr/>
        </p:nvSpPr>
        <p:spPr>
          <a:xfrm>
            <a:off x="5223986" y="4585930"/>
            <a:ext cx="3538776" cy="342662"/>
          </a:xfrm>
          <a:prstGeom prst="rect">
            <a:avLst/>
          </a:prstGeom>
          <a:noFill/>
          <a:ln/>
        </p:spPr>
        <p:txBody>
          <a:bodyPr wrap="none" lIns="0" tIns="0" rIns="0" bIns="0" rtlCol="0" anchor="t"/>
          <a:lstStyle/>
          <a:p>
            <a:pPr algn="l" indent="0" marL="0">
              <a:lnSpc>
                <a:spcPts val="2650"/>
              </a:lnSpc>
              <a:buNone/>
            </a:pPr>
            <a:r>
              <a:rPr lang="en-US" sz="2150" dirty="0">
                <a:solidFill>
                  <a:srgbClr val="3C3939"/>
                </a:solidFill>
                <a:latin typeface="Raleway" pitchFamily="34" charset="0"/>
                <a:ea typeface="Raleway" pitchFamily="34" charset="-122"/>
                <a:cs typeface="Raleway" pitchFamily="34" charset="-120"/>
              </a:rPr>
              <a:t>Keeping it Rural Conference</a:t>
            </a:r>
            <a:endParaRPr lang="en-US" sz="2150" dirty="0"/>
          </a:p>
        </p:txBody>
      </p:sp>
      <p:sp>
        <p:nvSpPr>
          <p:cNvPr id="10" name="Text 6"/>
          <p:cNvSpPr/>
          <p:nvPr/>
        </p:nvSpPr>
        <p:spPr>
          <a:xfrm>
            <a:off x="5223986" y="5060156"/>
            <a:ext cx="4182308" cy="701754"/>
          </a:xfrm>
          <a:prstGeom prst="rect">
            <a:avLst/>
          </a:prstGeom>
          <a:noFill/>
          <a:ln/>
        </p:spPr>
        <p:txBody>
          <a:bodyPr wrap="square" lIns="0" tIns="0" rIns="0" bIns="0" rtlCol="0" anchor="t"/>
          <a:lstStyle/>
          <a:p>
            <a:pPr algn="l" indent="0" marL="0">
              <a:lnSpc>
                <a:spcPts val="2750"/>
              </a:lnSpc>
              <a:buNone/>
            </a:pPr>
            <a:r>
              <a:rPr lang="en-US" sz="1700" dirty="0">
                <a:solidFill>
                  <a:srgbClr val="3C3939"/>
                </a:solidFill>
                <a:latin typeface="Roboto" pitchFamily="34" charset="0"/>
                <a:ea typeface="Roboto" pitchFamily="34" charset="-122"/>
                <a:cs typeface="Roboto" pitchFamily="34" charset="-120"/>
              </a:rPr>
              <a:t>Annual gathering of rural stakeholders, policymakers, and community leaders.</a:t>
            </a:r>
            <a:endParaRPr lang="en-US" sz="1700" dirty="0"/>
          </a:p>
        </p:txBody>
      </p:sp>
      <p:sp>
        <p:nvSpPr>
          <p:cNvPr id="11" name="Text 7"/>
          <p:cNvSpPr/>
          <p:nvPr/>
        </p:nvSpPr>
        <p:spPr>
          <a:xfrm>
            <a:off x="5223986" y="5893475"/>
            <a:ext cx="4182308" cy="350877"/>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Knowledge sharing and networking</a:t>
            </a:r>
            <a:endParaRPr lang="en-US" sz="1700" dirty="0"/>
          </a:p>
        </p:txBody>
      </p:sp>
      <p:sp>
        <p:nvSpPr>
          <p:cNvPr id="12" name="Text 8"/>
          <p:cNvSpPr/>
          <p:nvPr/>
        </p:nvSpPr>
        <p:spPr>
          <a:xfrm>
            <a:off x="5223986" y="6321028"/>
            <a:ext cx="4182308" cy="350877"/>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Showcasing innovative rural solutions</a:t>
            </a:r>
            <a:endParaRPr lang="en-US" sz="1700" dirty="0"/>
          </a:p>
        </p:txBody>
      </p:sp>
      <p:sp>
        <p:nvSpPr>
          <p:cNvPr id="13" name="Text 9"/>
          <p:cNvSpPr/>
          <p:nvPr/>
        </p:nvSpPr>
        <p:spPr>
          <a:xfrm>
            <a:off x="5223986" y="6748582"/>
            <a:ext cx="4182308" cy="350877"/>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Community building</a:t>
            </a:r>
            <a:endParaRPr lang="en-US" sz="1700" dirty="0"/>
          </a:p>
        </p:txBody>
      </p:sp>
      <p:pic>
        <p:nvPicPr>
          <p:cNvPr id="14" name="Image 2" descr="preencoded.png">    </p:cNvPr>
          <p:cNvPicPr>
            <a:picLocks noChangeAspect="1"/>
          </p:cNvPicPr>
          <p:nvPr/>
        </p:nvPicPr>
        <p:blipFill>
          <a:blip r:embed="rId3"/>
          <a:stretch>
            <a:fillRect/>
          </a:stretch>
        </p:blipFill>
        <p:spPr>
          <a:xfrm>
            <a:off x="9680377" y="1727002"/>
            <a:ext cx="4182308" cy="2584847"/>
          </a:xfrm>
          <a:prstGeom prst="rect">
            <a:avLst/>
          </a:prstGeom>
        </p:spPr>
      </p:pic>
      <p:sp>
        <p:nvSpPr>
          <p:cNvPr id="15" name="Text 10"/>
          <p:cNvSpPr/>
          <p:nvPr/>
        </p:nvSpPr>
        <p:spPr>
          <a:xfrm>
            <a:off x="9680377" y="4585930"/>
            <a:ext cx="2741414" cy="342662"/>
          </a:xfrm>
          <a:prstGeom prst="rect">
            <a:avLst/>
          </a:prstGeom>
          <a:noFill/>
          <a:ln/>
        </p:spPr>
        <p:txBody>
          <a:bodyPr wrap="none" lIns="0" tIns="0" rIns="0" bIns="0" rtlCol="0" anchor="t"/>
          <a:lstStyle/>
          <a:p>
            <a:pPr algn="l" indent="0" marL="0">
              <a:lnSpc>
                <a:spcPts val="2650"/>
              </a:lnSpc>
              <a:buNone/>
            </a:pPr>
            <a:r>
              <a:rPr lang="en-US" sz="2150" dirty="0">
                <a:solidFill>
                  <a:srgbClr val="3C3939"/>
                </a:solidFill>
                <a:latin typeface="Raleway" pitchFamily="34" charset="0"/>
                <a:ea typeface="Raleway" pitchFamily="34" charset="-122"/>
                <a:cs typeface="Raleway" pitchFamily="34" charset="-120"/>
              </a:rPr>
              <a:t>Our Offerings</a:t>
            </a:r>
            <a:endParaRPr lang="en-US" sz="2150" dirty="0"/>
          </a:p>
        </p:txBody>
      </p:sp>
      <p:sp>
        <p:nvSpPr>
          <p:cNvPr id="16" name="Text 11"/>
          <p:cNvSpPr/>
          <p:nvPr/>
        </p:nvSpPr>
        <p:spPr>
          <a:xfrm>
            <a:off x="9680377" y="5060156"/>
            <a:ext cx="4182308" cy="701754"/>
          </a:xfrm>
          <a:prstGeom prst="rect">
            <a:avLst/>
          </a:prstGeom>
          <a:noFill/>
          <a:ln/>
        </p:spPr>
        <p:txBody>
          <a:bodyPr wrap="square" lIns="0" tIns="0" rIns="0" bIns="0" rtlCol="0" anchor="t"/>
          <a:lstStyle/>
          <a:p>
            <a:pPr algn="l" indent="0" marL="0">
              <a:lnSpc>
                <a:spcPts val="2750"/>
              </a:lnSpc>
              <a:buNone/>
            </a:pPr>
            <a:r>
              <a:rPr lang="en-US" sz="1700" dirty="0">
                <a:solidFill>
                  <a:srgbClr val="3C3939"/>
                </a:solidFill>
                <a:latin typeface="Roboto" pitchFamily="34" charset="0"/>
                <a:ea typeface="Roboto" pitchFamily="34" charset="-122"/>
                <a:cs typeface="Roboto" pitchFamily="34" charset="-120"/>
              </a:rPr>
              <a:t>Tailored support for rural communities facing unique challenges.</a:t>
            </a:r>
            <a:endParaRPr lang="en-US" sz="1700" dirty="0"/>
          </a:p>
        </p:txBody>
      </p:sp>
      <p:sp>
        <p:nvSpPr>
          <p:cNvPr id="17" name="Text 12"/>
          <p:cNvSpPr/>
          <p:nvPr/>
        </p:nvSpPr>
        <p:spPr>
          <a:xfrm>
            <a:off x="9680377" y="5893475"/>
            <a:ext cx="4182308" cy="350877"/>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Workshops and training programs</a:t>
            </a:r>
            <a:endParaRPr lang="en-US" sz="1700" dirty="0"/>
          </a:p>
        </p:txBody>
      </p:sp>
      <p:sp>
        <p:nvSpPr>
          <p:cNvPr id="18" name="Text 13"/>
          <p:cNvSpPr/>
          <p:nvPr/>
        </p:nvSpPr>
        <p:spPr>
          <a:xfrm>
            <a:off x="9680377" y="6321028"/>
            <a:ext cx="4182308" cy="701754"/>
          </a:xfrm>
          <a:prstGeom prst="rect">
            <a:avLst/>
          </a:prstGeom>
          <a:noFill/>
          <a:ln/>
        </p:spPr>
        <p:txBody>
          <a:bodyPr wrap="squar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Consulting services and funding guidance</a:t>
            </a:r>
            <a:endParaRPr lang="en-US" sz="1700" dirty="0"/>
          </a:p>
        </p:txBody>
      </p:sp>
      <p:sp>
        <p:nvSpPr>
          <p:cNvPr id="19" name="Text 14"/>
          <p:cNvSpPr/>
          <p:nvPr/>
        </p:nvSpPr>
        <p:spPr>
          <a:xfrm>
            <a:off x="9680377" y="7099459"/>
            <a:ext cx="4182308" cy="350877"/>
          </a:xfrm>
          <a:prstGeom prst="rect">
            <a:avLst/>
          </a:prstGeom>
          <a:noFill/>
          <a:ln/>
        </p:spPr>
        <p:txBody>
          <a:bodyPr wrap="none" lIns="0" tIns="0" rIns="0" bIns="0" rtlCol="0" anchor="t"/>
          <a:lstStyle/>
          <a:p>
            <a:pPr algn="l" marL="342900" indent="-342900">
              <a:lnSpc>
                <a:spcPts val="2750"/>
              </a:lnSpc>
              <a:buSzPct val="100000"/>
              <a:buChar char="•"/>
            </a:pPr>
            <a:r>
              <a:rPr lang="en-US" sz="1700" dirty="0">
                <a:solidFill>
                  <a:srgbClr val="3C3939"/>
                </a:solidFill>
                <a:latin typeface="Roboto" pitchFamily="34" charset="0"/>
                <a:ea typeface="Roboto" pitchFamily="34" charset="-122"/>
                <a:cs typeface="Roboto" pitchFamily="34" charset="-120"/>
              </a:rPr>
              <a:t>Strategic Partnerships</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684609"/>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Agenda </a:t>
            </a:r>
            <a:endParaRPr lang="en-US" sz="4450" dirty="0"/>
          </a:p>
        </p:txBody>
      </p:sp>
      <p:sp>
        <p:nvSpPr>
          <p:cNvPr id="4" name="Shape 1"/>
          <p:cNvSpPr/>
          <p:nvPr/>
        </p:nvSpPr>
        <p:spPr>
          <a:xfrm>
            <a:off x="6280190" y="1733550"/>
            <a:ext cx="510302" cy="510302"/>
          </a:xfrm>
          <a:prstGeom prst="roundRect">
            <a:avLst>
              <a:gd name="adj" fmla="val 18669"/>
            </a:avLst>
          </a:prstGeom>
          <a:solidFill>
            <a:srgbClr val="E1E1EA"/>
          </a:solidFill>
          <a:ln w="7620">
            <a:solidFill>
              <a:srgbClr val="C7C7D0"/>
            </a:solidFill>
            <a:prstDash val="solid"/>
          </a:ln>
        </p:spPr>
      </p:sp>
      <p:sp>
        <p:nvSpPr>
          <p:cNvPr id="5" name="Text 2"/>
          <p:cNvSpPr/>
          <p:nvPr/>
        </p:nvSpPr>
        <p:spPr>
          <a:xfrm>
            <a:off x="6365260" y="177605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3C3939"/>
                </a:solidFill>
                <a:latin typeface="Raleway" pitchFamily="34" charset="0"/>
                <a:ea typeface="Raleway" pitchFamily="34" charset="-122"/>
                <a:cs typeface="Raleway" pitchFamily="34" charset="-120"/>
              </a:rPr>
              <a:t>1</a:t>
            </a:r>
            <a:endParaRPr lang="en-US" sz="2650" dirty="0"/>
          </a:p>
        </p:txBody>
      </p:sp>
      <p:sp>
        <p:nvSpPr>
          <p:cNvPr id="6" name="Text 3"/>
          <p:cNvSpPr/>
          <p:nvPr/>
        </p:nvSpPr>
        <p:spPr>
          <a:xfrm>
            <a:off x="7017306" y="1811417"/>
            <a:ext cx="6736913"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Insights from the State of Rural Canada 2024 Report</a:t>
            </a:r>
            <a:endParaRPr lang="en-US" sz="2200" dirty="0"/>
          </a:p>
        </p:txBody>
      </p:sp>
      <p:sp>
        <p:nvSpPr>
          <p:cNvPr id="7" name="Text 4"/>
          <p:cNvSpPr/>
          <p:nvPr/>
        </p:nvSpPr>
        <p:spPr>
          <a:xfrm>
            <a:off x="7017306" y="2301835"/>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We'll examine key findings relevant to British Columbia's rural regions.</a:t>
            </a:r>
            <a:endParaRPr lang="en-US" sz="1750" dirty="0"/>
          </a:p>
        </p:txBody>
      </p:sp>
      <p:sp>
        <p:nvSpPr>
          <p:cNvPr id="8" name="Shape 5"/>
          <p:cNvSpPr/>
          <p:nvPr/>
        </p:nvSpPr>
        <p:spPr>
          <a:xfrm>
            <a:off x="6280190" y="3481268"/>
            <a:ext cx="510302" cy="510302"/>
          </a:xfrm>
          <a:prstGeom prst="roundRect">
            <a:avLst>
              <a:gd name="adj" fmla="val 18669"/>
            </a:avLst>
          </a:prstGeom>
          <a:solidFill>
            <a:srgbClr val="E1E1EA"/>
          </a:solidFill>
          <a:ln w="7620">
            <a:solidFill>
              <a:srgbClr val="C7C7D0"/>
            </a:solidFill>
            <a:prstDash val="solid"/>
          </a:ln>
        </p:spPr>
      </p:sp>
      <p:sp>
        <p:nvSpPr>
          <p:cNvPr id="9" name="Text 6"/>
          <p:cNvSpPr/>
          <p:nvPr/>
        </p:nvSpPr>
        <p:spPr>
          <a:xfrm>
            <a:off x="6365260" y="3523774"/>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3C3939"/>
                </a:solidFill>
                <a:latin typeface="Raleway" pitchFamily="34" charset="0"/>
                <a:ea typeface="Raleway" pitchFamily="34" charset="-122"/>
                <a:cs typeface="Raleway" pitchFamily="34" charset="-120"/>
              </a:rPr>
              <a:t>2</a:t>
            </a:r>
            <a:endParaRPr lang="en-US" sz="2650" dirty="0"/>
          </a:p>
        </p:txBody>
      </p:sp>
      <p:sp>
        <p:nvSpPr>
          <p:cNvPr id="10" name="Text 7"/>
          <p:cNvSpPr/>
          <p:nvPr/>
        </p:nvSpPr>
        <p:spPr>
          <a:xfrm>
            <a:off x="7017306" y="355913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Rural BC in Context</a:t>
            </a:r>
            <a:endParaRPr lang="en-US" sz="2200" dirty="0"/>
          </a:p>
        </p:txBody>
      </p:sp>
      <p:sp>
        <p:nvSpPr>
          <p:cNvPr id="11" name="Text 8"/>
          <p:cNvSpPr/>
          <p:nvPr/>
        </p:nvSpPr>
        <p:spPr>
          <a:xfrm>
            <a:off x="7017306" y="4049554"/>
            <a:ext cx="6819305"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Understanding how provincial trends compare to national patterns.</a:t>
            </a:r>
            <a:endParaRPr lang="en-US" sz="1750" dirty="0"/>
          </a:p>
        </p:txBody>
      </p:sp>
      <p:sp>
        <p:nvSpPr>
          <p:cNvPr id="12" name="Shape 9"/>
          <p:cNvSpPr/>
          <p:nvPr/>
        </p:nvSpPr>
        <p:spPr>
          <a:xfrm>
            <a:off x="6280190" y="4866084"/>
            <a:ext cx="510302" cy="510302"/>
          </a:xfrm>
          <a:prstGeom prst="roundRect">
            <a:avLst>
              <a:gd name="adj" fmla="val 18669"/>
            </a:avLst>
          </a:prstGeom>
          <a:solidFill>
            <a:srgbClr val="E1E1EA"/>
          </a:solidFill>
          <a:ln w="7620">
            <a:solidFill>
              <a:srgbClr val="C7C7D0"/>
            </a:solidFill>
            <a:prstDash val="solid"/>
          </a:ln>
        </p:spPr>
      </p:sp>
      <p:sp>
        <p:nvSpPr>
          <p:cNvPr id="13" name="Text 10"/>
          <p:cNvSpPr/>
          <p:nvPr/>
        </p:nvSpPr>
        <p:spPr>
          <a:xfrm>
            <a:off x="6365260" y="4908590"/>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3C3939"/>
                </a:solidFill>
                <a:latin typeface="Raleway" pitchFamily="34" charset="0"/>
                <a:ea typeface="Raleway" pitchFamily="34" charset="-122"/>
                <a:cs typeface="Raleway" pitchFamily="34" charset="-120"/>
              </a:rPr>
              <a:t>3</a:t>
            </a:r>
            <a:endParaRPr lang="en-US" sz="2650" dirty="0"/>
          </a:p>
        </p:txBody>
      </p:sp>
      <p:sp>
        <p:nvSpPr>
          <p:cNvPr id="14" name="Text 11"/>
          <p:cNvSpPr/>
          <p:nvPr/>
        </p:nvSpPr>
        <p:spPr>
          <a:xfrm>
            <a:off x="7017306" y="494395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Practical Solutions</a:t>
            </a:r>
            <a:endParaRPr lang="en-US" sz="2200" dirty="0"/>
          </a:p>
        </p:txBody>
      </p:sp>
      <p:sp>
        <p:nvSpPr>
          <p:cNvPr id="15" name="Text 12"/>
          <p:cNvSpPr/>
          <p:nvPr/>
        </p:nvSpPr>
        <p:spPr>
          <a:xfrm>
            <a:off x="7017306" y="5434370"/>
            <a:ext cx="6819305"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Exploring community-driven approaches already making an impact.</a:t>
            </a:r>
            <a:endParaRPr lang="en-US" sz="1750" dirty="0"/>
          </a:p>
        </p:txBody>
      </p:sp>
      <p:sp>
        <p:nvSpPr>
          <p:cNvPr id="16" name="Shape 13"/>
          <p:cNvSpPr/>
          <p:nvPr/>
        </p:nvSpPr>
        <p:spPr>
          <a:xfrm>
            <a:off x="6280190" y="6250900"/>
            <a:ext cx="510302" cy="510302"/>
          </a:xfrm>
          <a:prstGeom prst="roundRect">
            <a:avLst>
              <a:gd name="adj" fmla="val 18669"/>
            </a:avLst>
          </a:prstGeom>
          <a:solidFill>
            <a:srgbClr val="E1E1EA"/>
          </a:solidFill>
          <a:ln w="7620">
            <a:solidFill>
              <a:srgbClr val="C7C7D0"/>
            </a:solidFill>
            <a:prstDash val="solid"/>
          </a:ln>
        </p:spPr>
      </p:sp>
      <p:sp>
        <p:nvSpPr>
          <p:cNvPr id="17" name="Text 14"/>
          <p:cNvSpPr/>
          <p:nvPr/>
        </p:nvSpPr>
        <p:spPr>
          <a:xfrm>
            <a:off x="6365260" y="6293406"/>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3C3939"/>
                </a:solidFill>
                <a:latin typeface="Raleway" pitchFamily="34" charset="0"/>
                <a:ea typeface="Raleway" pitchFamily="34" charset="-122"/>
                <a:cs typeface="Raleway" pitchFamily="34" charset="-120"/>
              </a:rPr>
              <a:t>4</a:t>
            </a:r>
            <a:endParaRPr lang="en-US" sz="2650" dirty="0"/>
          </a:p>
        </p:txBody>
      </p:sp>
      <p:sp>
        <p:nvSpPr>
          <p:cNvPr id="18" name="Text 15"/>
          <p:cNvSpPr/>
          <p:nvPr/>
        </p:nvSpPr>
        <p:spPr>
          <a:xfrm>
            <a:off x="7017306" y="6328767"/>
            <a:ext cx="3331369"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Policy Recommendations</a:t>
            </a:r>
            <a:endParaRPr lang="en-US" sz="2200" dirty="0"/>
          </a:p>
        </p:txBody>
      </p:sp>
      <p:sp>
        <p:nvSpPr>
          <p:cNvPr id="19" name="Text 16"/>
          <p:cNvSpPr/>
          <p:nvPr/>
        </p:nvSpPr>
        <p:spPr>
          <a:xfrm>
            <a:off x="7017306" y="6819186"/>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Concrete steps to support rural economic development and resilience.</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30028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Defining Rural BC</a:t>
            </a:r>
            <a:endParaRPr lang="en-US" sz="4450" dirty="0"/>
          </a:p>
        </p:txBody>
      </p:sp>
      <p:sp>
        <p:nvSpPr>
          <p:cNvPr id="4" name="Text 1"/>
          <p:cNvSpPr/>
          <p:nvPr/>
        </p:nvSpPr>
        <p:spPr>
          <a:xfrm>
            <a:off x="6280190" y="3349228"/>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The Index of Remoteness has the Sunshine Coast as more remote than Haida Gwaii</a:t>
            </a:r>
            <a:endParaRPr lang="en-US" sz="1750" dirty="0"/>
          </a:p>
        </p:txBody>
      </p:sp>
      <p:sp>
        <p:nvSpPr>
          <p:cNvPr id="5" name="Text 2"/>
          <p:cNvSpPr/>
          <p:nvPr/>
        </p:nvSpPr>
        <p:spPr>
          <a:xfrm>
            <a:off x="6280190" y="4330184"/>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Are we Beyond Hope?</a:t>
            </a:r>
            <a:endParaRPr lang="en-US" sz="1750" dirty="0"/>
          </a:p>
        </p:txBody>
      </p:sp>
      <p:sp>
        <p:nvSpPr>
          <p:cNvPr id="6" name="Text 3"/>
          <p:cNvSpPr/>
          <p:nvPr/>
        </p:nvSpPr>
        <p:spPr>
          <a:xfrm>
            <a:off x="6280190" y="4948238"/>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Defining Rural can lead to "in the box" or "out of the box" restrictions</a:t>
            </a:r>
            <a:endParaRPr lang="en-US" sz="1750" dirty="0"/>
          </a:p>
        </p:txBody>
      </p:sp>
      <p:sp>
        <p:nvSpPr>
          <p:cNvPr id="7" name="Text 4"/>
          <p:cNvSpPr/>
          <p:nvPr/>
        </p:nvSpPr>
        <p:spPr>
          <a:xfrm>
            <a:off x="6280190" y="5566291"/>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More than a resource hub</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358509"/>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Demographic Shifts</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Population Dynamics</a:t>
            </a:r>
            <a:endParaRPr lang="en-US" sz="2200" dirty="0"/>
          </a:p>
        </p:txBody>
      </p:sp>
      <p:sp>
        <p:nvSpPr>
          <p:cNvPr id="4" name="Text 2"/>
          <p:cNvSpPr/>
          <p:nvPr/>
        </p:nvSpPr>
        <p:spPr>
          <a:xfrm>
            <a:off x="793790"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Some regions face decline while others experience growth from immigration. This creates a patchwork of demographic patterns.</a:t>
            </a:r>
            <a:endParaRPr lang="en-US" sz="1750" dirty="0"/>
          </a:p>
        </p:txBody>
      </p:sp>
      <p:sp>
        <p:nvSpPr>
          <p:cNvPr id="5" name="Text 3"/>
          <p:cNvSpPr/>
          <p:nvPr/>
        </p:nvSpPr>
        <p:spPr>
          <a:xfrm>
            <a:off x="5332928" y="363426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Aging Communities</a:t>
            </a:r>
            <a:endParaRPr lang="en-US" sz="2200" dirty="0"/>
          </a:p>
        </p:txBody>
      </p:sp>
      <p:sp>
        <p:nvSpPr>
          <p:cNvPr id="6" name="Text 4"/>
          <p:cNvSpPr/>
          <p:nvPr/>
        </p:nvSpPr>
        <p:spPr>
          <a:xfrm>
            <a:off x="5332928"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The median age in rural BC is rising faster than urban areas. This impacts service needs and workforce availability.</a:t>
            </a:r>
            <a:endParaRPr lang="en-US" sz="1750" dirty="0"/>
          </a:p>
        </p:txBody>
      </p:sp>
      <p:sp>
        <p:nvSpPr>
          <p:cNvPr id="7" name="Text 5"/>
          <p:cNvSpPr/>
          <p:nvPr/>
        </p:nvSpPr>
        <p:spPr>
          <a:xfrm>
            <a:off x="9872067" y="363426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B1B27"/>
                </a:solidFill>
                <a:latin typeface="Raleway" pitchFamily="34" charset="0"/>
                <a:ea typeface="Raleway" pitchFamily="34" charset="-122"/>
                <a:cs typeface="Raleway" pitchFamily="34" charset="-120"/>
              </a:rPr>
              <a:t>Returning Residents</a:t>
            </a:r>
            <a:endParaRPr lang="en-US" sz="2200" dirty="0"/>
          </a:p>
        </p:txBody>
      </p:sp>
      <p:sp>
        <p:nvSpPr>
          <p:cNvPr id="8" name="Text 6"/>
          <p:cNvSpPr/>
          <p:nvPr/>
        </p:nvSpPr>
        <p:spPr>
          <a:xfrm>
            <a:off x="9872067"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Post-pandemic, we've seen a notable increase in former residents returning to rural communities. Remote work has enabled this shift.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Economic Transition</a:t>
            </a:r>
            <a:endParaRPr lang="en-US" sz="4450" dirty="0"/>
          </a:p>
        </p:txBody>
      </p:sp>
      <p:sp>
        <p:nvSpPr>
          <p:cNvPr id="3" name="Text 1"/>
          <p:cNvSpPr/>
          <p:nvPr/>
        </p:nvSpPr>
        <p:spPr>
          <a:xfrm>
            <a:off x="1857256" y="2680097"/>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3C3939"/>
                </a:solidFill>
                <a:latin typeface="Raleway" pitchFamily="34" charset="0"/>
                <a:ea typeface="Raleway" pitchFamily="34" charset="-122"/>
                <a:cs typeface="Raleway" pitchFamily="34" charset="-120"/>
              </a:rPr>
              <a:t>Traditional Industries</a:t>
            </a:r>
            <a:endParaRPr lang="en-US" sz="2200" dirty="0"/>
          </a:p>
        </p:txBody>
      </p:sp>
      <p:sp>
        <p:nvSpPr>
          <p:cNvPr id="4" name="Text 2"/>
          <p:cNvSpPr/>
          <p:nvPr/>
        </p:nvSpPr>
        <p:spPr>
          <a:xfrm>
            <a:off x="793790" y="3170515"/>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3C3939"/>
                </a:solidFill>
                <a:latin typeface="Roboto" pitchFamily="34" charset="0"/>
                <a:ea typeface="Roboto" pitchFamily="34" charset="-122"/>
                <a:cs typeface="Roboto" pitchFamily="34" charset="-120"/>
              </a:rPr>
              <a:t>Forestry, fishing, and agriculture remain important. They're evolving with sustainable practices.</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26731" y="3176588"/>
            <a:ext cx="339328" cy="424220"/>
          </a:xfrm>
          <a:prstGeom prst="rect">
            <a:avLst/>
          </a:prstGeom>
        </p:spPr>
      </p:pic>
      <p:sp>
        <p:nvSpPr>
          <p:cNvPr id="7" name="Text 3"/>
          <p:cNvSpPr/>
          <p:nvPr/>
        </p:nvSpPr>
        <p:spPr>
          <a:xfrm>
            <a:off x="9937790" y="268009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Emerging Sectors</a:t>
            </a:r>
            <a:endParaRPr lang="en-US" sz="2200" dirty="0"/>
          </a:p>
        </p:txBody>
      </p:sp>
      <p:sp>
        <p:nvSpPr>
          <p:cNvPr id="8" name="Text 4"/>
          <p:cNvSpPr/>
          <p:nvPr/>
        </p:nvSpPr>
        <p:spPr>
          <a:xfrm>
            <a:off x="9937790" y="3170515"/>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Renewable energy, digital technology, and eco-tourism create new economic opportunities.</a:t>
            </a:r>
            <a:endParaRPr lang="en-US" sz="1750" dirty="0"/>
          </a:p>
        </p:txBody>
      </p:sp>
      <p:pic>
        <p:nvPicPr>
          <p:cNvPr id="9" name="Image 2" descr="preencoded.png">    </p:cNvPr>
          <p:cNvPicPr>
            <a:picLocks noChangeAspect="1"/>
          </p:cNvPicPr>
          <p:nvPr/>
        </p:nvPicPr>
        <p:blipFill>
          <a:blip r:embed="rId3"/>
          <a:stretch>
            <a:fillRect/>
          </a:stretch>
        </p:blipFill>
        <p:spPr>
          <a:xfrm>
            <a:off x="5032653" y="2413516"/>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52604" y="3565088"/>
            <a:ext cx="339328" cy="424220"/>
          </a:xfrm>
          <a:prstGeom prst="rect">
            <a:avLst/>
          </a:prstGeom>
        </p:spPr>
      </p:pic>
      <p:sp>
        <p:nvSpPr>
          <p:cNvPr id="11" name="Text 5"/>
          <p:cNvSpPr/>
          <p:nvPr/>
        </p:nvSpPr>
        <p:spPr>
          <a:xfrm>
            <a:off x="9937790" y="5132665"/>
            <a:ext cx="3061573"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Community Enterprises</a:t>
            </a:r>
            <a:endParaRPr lang="en-US" sz="2200" dirty="0"/>
          </a:p>
        </p:txBody>
      </p:sp>
      <p:sp>
        <p:nvSpPr>
          <p:cNvPr id="12" name="Text 6"/>
          <p:cNvSpPr/>
          <p:nvPr/>
        </p:nvSpPr>
        <p:spPr>
          <a:xfrm>
            <a:off x="9937790" y="5623084"/>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Social enterprises and cooperatives are filling market gaps in rural communities.</a:t>
            </a:r>
            <a:endParaRPr lang="en-US" sz="1750" dirty="0"/>
          </a:p>
        </p:txBody>
      </p:sp>
      <p:pic>
        <p:nvPicPr>
          <p:cNvPr id="13" name="Image 4" descr="preencoded.png">    </p:cNvPr>
          <p:cNvPicPr>
            <a:picLocks noChangeAspect="1"/>
          </p:cNvPicPr>
          <p:nvPr/>
        </p:nvPicPr>
        <p:blipFill>
          <a:blip r:embed="rId5"/>
          <a:stretch>
            <a:fillRect/>
          </a:stretch>
        </p:blipFill>
        <p:spPr>
          <a:xfrm>
            <a:off x="5032653" y="2413516"/>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64103" y="5790962"/>
            <a:ext cx="339328" cy="424220"/>
          </a:xfrm>
          <a:prstGeom prst="rect">
            <a:avLst/>
          </a:prstGeom>
        </p:spPr>
      </p:pic>
      <p:sp>
        <p:nvSpPr>
          <p:cNvPr id="15" name="Text 7"/>
          <p:cNvSpPr/>
          <p:nvPr/>
        </p:nvSpPr>
        <p:spPr>
          <a:xfrm>
            <a:off x="1857256" y="5132665"/>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3C3939"/>
                </a:solidFill>
                <a:latin typeface="Raleway" pitchFamily="34" charset="0"/>
                <a:ea typeface="Raleway" pitchFamily="34" charset="-122"/>
                <a:cs typeface="Raleway" pitchFamily="34" charset="-120"/>
              </a:rPr>
              <a:t>Global Connections</a:t>
            </a:r>
            <a:endParaRPr lang="en-US" sz="2200" dirty="0"/>
          </a:p>
        </p:txBody>
      </p:sp>
      <p:sp>
        <p:nvSpPr>
          <p:cNvPr id="16" name="Text 8"/>
          <p:cNvSpPr/>
          <p:nvPr/>
        </p:nvSpPr>
        <p:spPr>
          <a:xfrm>
            <a:off x="793790" y="5623084"/>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3C3939"/>
                </a:solidFill>
                <a:latin typeface="Roboto" pitchFamily="34" charset="0"/>
                <a:ea typeface="Roboto" pitchFamily="34" charset="-122"/>
                <a:cs typeface="Roboto" pitchFamily="34" charset="-120"/>
              </a:rPr>
              <a:t>Digital connectivity allows rural businesses to reach international markets.</a:t>
            </a:r>
            <a:endParaRPr lang="en-US" sz="1750" dirty="0"/>
          </a:p>
        </p:txBody>
      </p:sp>
      <p:pic>
        <p:nvPicPr>
          <p:cNvPr id="17" name="Image 6" descr="preencoded.png">    </p:cNvPr>
          <p:cNvPicPr>
            <a:picLocks noChangeAspect="1"/>
          </p:cNvPicPr>
          <p:nvPr/>
        </p:nvPicPr>
        <p:blipFill>
          <a:blip r:embed="rId7"/>
          <a:stretch>
            <a:fillRect/>
          </a:stretch>
        </p:blipFill>
        <p:spPr>
          <a:xfrm>
            <a:off x="5032653" y="2413516"/>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38230" y="5402461"/>
            <a:ext cx="339328" cy="4242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096923"/>
            <a:ext cx="6439138" cy="708779"/>
          </a:xfrm>
          <a:prstGeom prst="rect">
            <a:avLst/>
          </a:prstGeom>
          <a:noFill/>
          <a:ln/>
        </p:spPr>
        <p:txBody>
          <a:bodyPr wrap="non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Climate Change Impacts</a:t>
            </a:r>
            <a:endParaRPr lang="en-US" sz="4450" dirty="0"/>
          </a:p>
        </p:txBody>
      </p:sp>
      <p:sp>
        <p:nvSpPr>
          <p:cNvPr id="3" name="Shape 1"/>
          <p:cNvSpPr/>
          <p:nvPr/>
        </p:nvSpPr>
        <p:spPr>
          <a:xfrm>
            <a:off x="793790" y="2259330"/>
            <a:ext cx="2173724" cy="1306949"/>
          </a:xfrm>
          <a:prstGeom prst="roundRect">
            <a:avLst>
              <a:gd name="adj" fmla="val 7289"/>
            </a:avLst>
          </a:prstGeom>
          <a:solidFill>
            <a:srgbClr val="E1E1EA"/>
          </a:solidFill>
          <a:ln w="7620">
            <a:solidFill>
              <a:srgbClr val="C7C7D0"/>
            </a:solidFill>
            <a:prstDash val="solid"/>
          </a:ln>
        </p:spPr>
      </p:sp>
      <p:pic>
        <p:nvPicPr>
          <p:cNvPr id="4" name="Image 0" descr="preencoded.png">    </p:cNvPr>
          <p:cNvPicPr>
            <a:picLocks noChangeAspect="1"/>
          </p:cNvPicPr>
          <p:nvPr/>
        </p:nvPicPr>
        <p:blipFill>
          <a:blip r:embed="rId1"/>
          <a:stretch>
            <a:fillRect/>
          </a:stretch>
        </p:blipFill>
        <p:spPr>
          <a:xfrm>
            <a:off x="1721167" y="2713434"/>
            <a:ext cx="318968" cy="398621"/>
          </a:xfrm>
          <a:prstGeom prst="rect">
            <a:avLst/>
          </a:prstGeom>
        </p:spPr>
      </p:pic>
      <p:sp>
        <p:nvSpPr>
          <p:cNvPr id="5" name="Text 2"/>
          <p:cNvSpPr/>
          <p:nvPr/>
        </p:nvSpPr>
        <p:spPr>
          <a:xfrm>
            <a:off x="3194328" y="248614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Frontline Impacts</a:t>
            </a:r>
            <a:endParaRPr lang="en-US" sz="2200" dirty="0"/>
          </a:p>
        </p:txBody>
      </p:sp>
      <p:sp>
        <p:nvSpPr>
          <p:cNvPr id="6" name="Text 3"/>
          <p:cNvSpPr/>
          <p:nvPr/>
        </p:nvSpPr>
        <p:spPr>
          <a:xfrm>
            <a:off x="3194328" y="2976563"/>
            <a:ext cx="8226504" cy="362903"/>
          </a:xfrm>
          <a:prstGeom prst="rect">
            <a:avLst/>
          </a:prstGeom>
          <a:noFill/>
          <a:ln/>
        </p:spPr>
        <p:txBody>
          <a:bodyPr wrap="non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Rural and coastal communities experience climate effects first and most severely.</a:t>
            </a:r>
            <a:endParaRPr lang="en-US" sz="1750" dirty="0"/>
          </a:p>
        </p:txBody>
      </p:sp>
      <p:sp>
        <p:nvSpPr>
          <p:cNvPr id="7" name="Shape 4"/>
          <p:cNvSpPr/>
          <p:nvPr/>
        </p:nvSpPr>
        <p:spPr>
          <a:xfrm>
            <a:off x="3080861" y="3551039"/>
            <a:ext cx="10642402" cy="15240"/>
          </a:xfrm>
          <a:prstGeom prst="roundRect">
            <a:avLst>
              <a:gd name="adj" fmla="val 625116"/>
            </a:avLst>
          </a:prstGeom>
          <a:solidFill>
            <a:srgbClr val="C7C7D0"/>
          </a:solidFill>
          <a:ln/>
        </p:spPr>
      </p:sp>
      <p:sp>
        <p:nvSpPr>
          <p:cNvPr id="8" name="Shape 5"/>
          <p:cNvSpPr/>
          <p:nvPr/>
        </p:nvSpPr>
        <p:spPr>
          <a:xfrm>
            <a:off x="793790" y="3679627"/>
            <a:ext cx="4347567" cy="1669852"/>
          </a:xfrm>
          <a:prstGeom prst="roundRect">
            <a:avLst>
              <a:gd name="adj" fmla="val 5705"/>
            </a:avLst>
          </a:prstGeom>
          <a:solidFill>
            <a:srgbClr val="E1E1EA"/>
          </a:solidFill>
          <a:ln w="7620">
            <a:solidFill>
              <a:srgbClr val="C7C7D0"/>
            </a:solidFill>
            <a:prstDash val="solid"/>
          </a:ln>
        </p:spPr>
      </p:sp>
      <p:pic>
        <p:nvPicPr>
          <p:cNvPr id="9" name="Image 1" descr="preencoded.png">    </p:cNvPr>
          <p:cNvPicPr>
            <a:picLocks noChangeAspect="1"/>
          </p:cNvPicPr>
          <p:nvPr/>
        </p:nvPicPr>
        <p:blipFill>
          <a:blip r:embed="rId2"/>
          <a:stretch>
            <a:fillRect/>
          </a:stretch>
        </p:blipFill>
        <p:spPr>
          <a:xfrm>
            <a:off x="2808089" y="4315182"/>
            <a:ext cx="318968" cy="398621"/>
          </a:xfrm>
          <a:prstGeom prst="rect">
            <a:avLst/>
          </a:prstGeom>
        </p:spPr>
      </p:pic>
      <p:sp>
        <p:nvSpPr>
          <p:cNvPr id="10" name="Text 6"/>
          <p:cNvSpPr/>
          <p:nvPr/>
        </p:nvSpPr>
        <p:spPr>
          <a:xfrm>
            <a:off x="5368171" y="390644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Increasing Risks</a:t>
            </a:r>
            <a:endParaRPr lang="en-US" sz="2200" dirty="0"/>
          </a:p>
        </p:txBody>
      </p:sp>
      <p:sp>
        <p:nvSpPr>
          <p:cNvPr id="11" name="Text 7"/>
          <p:cNvSpPr/>
          <p:nvPr/>
        </p:nvSpPr>
        <p:spPr>
          <a:xfrm>
            <a:off x="5368171" y="4396859"/>
            <a:ext cx="8241625"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Extreme weather, wildfires, floods, and sea-level rise threaten infrastructure and safety.</a:t>
            </a:r>
            <a:endParaRPr lang="en-US" sz="1750" dirty="0"/>
          </a:p>
        </p:txBody>
      </p:sp>
      <p:sp>
        <p:nvSpPr>
          <p:cNvPr id="12" name="Shape 8"/>
          <p:cNvSpPr/>
          <p:nvPr/>
        </p:nvSpPr>
        <p:spPr>
          <a:xfrm>
            <a:off x="5254704" y="5334238"/>
            <a:ext cx="8468558" cy="15240"/>
          </a:xfrm>
          <a:prstGeom prst="roundRect">
            <a:avLst>
              <a:gd name="adj" fmla="val 625116"/>
            </a:avLst>
          </a:prstGeom>
          <a:solidFill>
            <a:srgbClr val="C7C7D0"/>
          </a:solidFill>
          <a:ln/>
        </p:spPr>
      </p:sp>
      <p:sp>
        <p:nvSpPr>
          <p:cNvPr id="13" name="Shape 9"/>
          <p:cNvSpPr/>
          <p:nvPr/>
        </p:nvSpPr>
        <p:spPr>
          <a:xfrm>
            <a:off x="793790" y="5462826"/>
            <a:ext cx="6521410" cy="1669852"/>
          </a:xfrm>
          <a:prstGeom prst="roundRect">
            <a:avLst>
              <a:gd name="adj" fmla="val 5705"/>
            </a:avLst>
          </a:prstGeom>
          <a:solidFill>
            <a:srgbClr val="E1E1EA"/>
          </a:solidFill>
          <a:ln w="7620">
            <a:solidFill>
              <a:srgbClr val="C7C7D0"/>
            </a:solidFill>
            <a:prstDash val="solid"/>
          </a:ln>
        </p:spPr>
      </p:sp>
      <p:pic>
        <p:nvPicPr>
          <p:cNvPr id="14" name="Image 2" descr="preencoded.png">    </p:cNvPr>
          <p:cNvPicPr>
            <a:picLocks noChangeAspect="1"/>
          </p:cNvPicPr>
          <p:nvPr/>
        </p:nvPicPr>
        <p:blipFill>
          <a:blip r:embed="rId3"/>
          <a:stretch>
            <a:fillRect/>
          </a:stretch>
        </p:blipFill>
        <p:spPr>
          <a:xfrm>
            <a:off x="3895011" y="6098381"/>
            <a:ext cx="318968" cy="398621"/>
          </a:xfrm>
          <a:prstGeom prst="rect">
            <a:avLst/>
          </a:prstGeom>
        </p:spPr>
      </p:pic>
      <p:sp>
        <p:nvSpPr>
          <p:cNvPr id="15" name="Text 10"/>
          <p:cNvSpPr/>
          <p:nvPr/>
        </p:nvSpPr>
        <p:spPr>
          <a:xfrm>
            <a:off x="7542014" y="568964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Adaptation Strategies</a:t>
            </a:r>
            <a:endParaRPr lang="en-US" sz="2200" dirty="0"/>
          </a:p>
        </p:txBody>
      </p:sp>
      <p:sp>
        <p:nvSpPr>
          <p:cNvPr id="16" name="Text 11"/>
          <p:cNvSpPr/>
          <p:nvPr/>
        </p:nvSpPr>
        <p:spPr>
          <a:xfrm>
            <a:off x="7542014" y="6180058"/>
            <a:ext cx="6067782"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Communities are developing innovative approaches to build climate resilience.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893088"/>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1B1B27"/>
                </a:solidFill>
                <a:latin typeface="Raleway" pitchFamily="34" charset="0"/>
                <a:ea typeface="Raleway" pitchFamily="34" charset="-122"/>
                <a:cs typeface="Raleway" pitchFamily="34" charset="-120"/>
              </a:rPr>
              <a:t>Infrastructure and Service Gaps</a:t>
            </a:r>
            <a:endParaRPr lang="en-US" sz="4450" dirty="0"/>
          </a:p>
        </p:txBody>
      </p:sp>
      <p:sp>
        <p:nvSpPr>
          <p:cNvPr id="4" name="Shape 1"/>
          <p:cNvSpPr/>
          <p:nvPr/>
        </p:nvSpPr>
        <p:spPr>
          <a:xfrm>
            <a:off x="6280190" y="2650808"/>
            <a:ext cx="3664863" cy="2773799"/>
          </a:xfrm>
          <a:prstGeom prst="roundRect">
            <a:avLst>
              <a:gd name="adj" fmla="val 3435"/>
            </a:avLst>
          </a:prstGeom>
          <a:solidFill>
            <a:srgbClr val="E1E1EA"/>
          </a:solidFill>
          <a:ln w="7620">
            <a:solidFill>
              <a:srgbClr val="C7C7D0"/>
            </a:solidFill>
            <a:prstDash val="solid"/>
          </a:ln>
        </p:spPr>
      </p:sp>
      <p:sp>
        <p:nvSpPr>
          <p:cNvPr id="5" name="Text 2"/>
          <p:cNvSpPr/>
          <p:nvPr/>
        </p:nvSpPr>
        <p:spPr>
          <a:xfrm>
            <a:off x="6514624" y="288524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Aging Infrastructure</a:t>
            </a:r>
            <a:endParaRPr lang="en-US" sz="2200" dirty="0"/>
          </a:p>
        </p:txBody>
      </p:sp>
      <p:sp>
        <p:nvSpPr>
          <p:cNvPr id="6" name="Text 3"/>
          <p:cNvSpPr/>
          <p:nvPr/>
        </p:nvSpPr>
        <p:spPr>
          <a:xfrm>
            <a:off x="6514624" y="3375660"/>
            <a:ext cx="3195995" cy="1814513"/>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Roads, water systems, and public buildings require significant investment. Many communities lack resources for maintenance.</a:t>
            </a:r>
            <a:endParaRPr lang="en-US" sz="1750" dirty="0"/>
          </a:p>
        </p:txBody>
      </p:sp>
      <p:sp>
        <p:nvSpPr>
          <p:cNvPr id="7" name="Shape 4"/>
          <p:cNvSpPr/>
          <p:nvPr/>
        </p:nvSpPr>
        <p:spPr>
          <a:xfrm>
            <a:off x="10171867" y="2650808"/>
            <a:ext cx="3664863" cy="2773799"/>
          </a:xfrm>
          <a:prstGeom prst="roundRect">
            <a:avLst>
              <a:gd name="adj" fmla="val 3435"/>
            </a:avLst>
          </a:prstGeom>
          <a:solidFill>
            <a:srgbClr val="E1E1EA"/>
          </a:solidFill>
          <a:ln w="7620">
            <a:solidFill>
              <a:srgbClr val="C7C7D0"/>
            </a:solidFill>
            <a:prstDash val="solid"/>
          </a:ln>
        </p:spPr>
      </p:sp>
      <p:sp>
        <p:nvSpPr>
          <p:cNvPr id="8" name="Text 5"/>
          <p:cNvSpPr/>
          <p:nvPr/>
        </p:nvSpPr>
        <p:spPr>
          <a:xfrm>
            <a:off x="10406301" y="288524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Healthcare Access</a:t>
            </a:r>
            <a:endParaRPr lang="en-US" sz="2200" dirty="0"/>
          </a:p>
        </p:txBody>
      </p:sp>
      <p:sp>
        <p:nvSpPr>
          <p:cNvPr id="9" name="Text 6"/>
          <p:cNvSpPr/>
          <p:nvPr/>
        </p:nvSpPr>
        <p:spPr>
          <a:xfrm>
            <a:off x="10406301" y="3375660"/>
            <a:ext cx="3195995" cy="1451610"/>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Only 59% of rural BC residents live within 10km of primary care. Provider shortages create serious challenges.</a:t>
            </a:r>
            <a:endParaRPr lang="en-US" sz="1750" dirty="0"/>
          </a:p>
        </p:txBody>
      </p:sp>
      <p:sp>
        <p:nvSpPr>
          <p:cNvPr id="10" name="Shape 7"/>
          <p:cNvSpPr/>
          <p:nvPr/>
        </p:nvSpPr>
        <p:spPr>
          <a:xfrm>
            <a:off x="6280190" y="5651421"/>
            <a:ext cx="7556421" cy="1685092"/>
          </a:xfrm>
          <a:prstGeom prst="roundRect">
            <a:avLst>
              <a:gd name="adj" fmla="val 5654"/>
            </a:avLst>
          </a:prstGeom>
          <a:solidFill>
            <a:srgbClr val="E1E1EA"/>
          </a:solidFill>
          <a:ln w="7620">
            <a:solidFill>
              <a:srgbClr val="C7C7D0"/>
            </a:solidFill>
            <a:prstDash val="solid"/>
          </a:ln>
        </p:spPr>
      </p:sp>
      <p:sp>
        <p:nvSpPr>
          <p:cNvPr id="11" name="Text 8"/>
          <p:cNvSpPr/>
          <p:nvPr/>
        </p:nvSpPr>
        <p:spPr>
          <a:xfrm>
            <a:off x="6514624" y="588585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3C3939"/>
                </a:solidFill>
                <a:latin typeface="Raleway" pitchFamily="34" charset="0"/>
                <a:ea typeface="Raleway" pitchFamily="34" charset="-122"/>
                <a:cs typeface="Raleway" pitchFamily="34" charset="-120"/>
              </a:rPr>
              <a:t>Digital Connectivity</a:t>
            </a:r>
            <a:endParaRPr lang="en-US" sz="2200" dirty="0"/>
          </a:p>
        </p:txBody>
      </p:sp>
      <p:sp>
        <p:nvSpPr>
          <p:cNvPr id="12" name="Text 9"/>
          <p:cNvSpPr/>
          <p:nvPr/>
        </p:nvSpPr>
        <p:spPr>
          <a:xfrm>
            <a:off x="6514624" y="6376273"/>
            <a:ext cx="7087553" cy="725805"/>
          </a:xfrm>
          <a:prstGeom prst="rect">
            <a:avLst/>
          </a:prstGeom>
          <a:noFill/>
          <a:ln/>
        </p:spPr>
        <p:txBody>
          <a:bodyPr wrap="square" lIns="0" tIns="0" rIns="0" bIns="0" rtlCol="0" anchor="t"/>
          <a:lstStyle/>
          <a:p>
            <a:pPr algn="l" indent="0" marL="0">
              <a:lnSpc>
                <a:spcPts val="2850"/>
              </a:lnSpc>
              <a:buNone/>
            </a:pPr>
            <a:r>
              <a:rPr lang="en-US" sz="1750" dirty="0">
                <a:solidFill>
                  <a:srgbClr val="3C3939"/>
                </a:solidFill>
                <a:latin typeface="Roboto" pitchFamily="34" charset="0"/>
                <a:ea typeface="Roboto" pitchFamily="34" charset="-122"/>
                <a:cs typeface="Roboto" pitchFamily="34" charset="-120"/>
              </a:rPr>
              <a:t>Nearly 40% of rural BC households lack access to high-speed internet. This limits economic and educational opportunities.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4229" y="572333"/>
            <a:ext cx="6165771" cy="649843"/>
          </a:xfrm>
          <a:prstGeom prst="rect">
            <a:avLst/>
          </a:prstGeom>
          <a:noFill/>
          <a:ln/>
        </p:spPr>
        <p:txBody>
          <a:bodyPr wrap="none" lIns="0" tIns="0" rIns="0" bIns="0" rtlCol="0" anchor="t"/>
          <a:lstStyle/>
          <a:p>
            <a:pPr algn="l" indent="0" marL="0">
              <a:lnSpc>
                <a:spcPts val="5100"/>
              </a:lnSpc>
              <a:buNone/>
            </a:pPr>
            <a:r>
              <a:rPr lang="en-US" sz="4050" dirty="0">
                <a:solidFill>
                  <a:srgbClr val="1B1B27"/>
                </a:solidFill>
                <a:latin typeface="Raleway" pitchFamily="34" charset="0"/>
                <a:ea typeface="Raleway" pitchFamily="34" charset="-122"/>
                <a:cs typeface="Raleway" pitchFamily="34" charset="-120"/>
              </a:rPr>
              <a:t>Indigenous Reconciliation</a:t>
            </a:r>
            <a:endParaRPr lang="en-US" sz="4050" dirty="0"/>
          </a:p>
        </p:txBody>
      </p:sp>
      <p:pic>
        <p:nvPicPr>
          <p:cNvPr id="4" name="Image 1" descr="preencoded.png">    </p:cNvPr>
          <p:cNvPicPr>
            <a:picLocks noChangeAspect="1"/>
          </p:cNvPicPr>
          <p:nvPr/>
        </p:nvPicPr>
        <p:blipFill>
          <a:blip r:embed="rId2"/>
          <a:stretch>
            <a:fillRect/>
          </a:stretch>
        </p:blipFill>
        <p:spPr>
          <a:xfrm>
            <a:off x="6214229" y="1534001"/>
            <a:ext cx="1039773" cy="1530787"/>
          </a:xfrm>
          <a:prstGeom prst="rect">
            <a:avLst/>
          </a:prstGeom>
        </p:spPr>
      </p:pic>
      <p:sp>
        <p:nvSpPr>
          <p:cNvPr id="5" name="Text 1"/>
          <p:cNvSpPr/>
          <p:nvPr/>
        </p:nvSpPr>
        <p:spPr>
          <a:xfrm>
            <a:off x="7565827" y="1741884"/>
            <a:ext cx="2904887" cy="324802"/>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Meaningful Partnerships</a:t>
            </a:r>
            <a:endParaRPr lang="en-US" sz="2000" dirty="0"/>
          </a:p>
        </p:txBody>
      </p:sp>
      <p:sp>
        <p:nvSpPr>
          <p:cNvPr id="6" name="Text 2"/>
          <p:cNvSpPr/>
          <p:nvPr/>
        </p:nvSpPr>
        <p:spPr>
          <a:xfrm>
            <a:off x="7565827" y="2191345"/>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Effective development requires true collaboration with Indigenous communities.</a:t>
            </a:r>
            <a:endParaRPr lang="en-US" sz="1600" dirty="0"/>
          </a:p>
        </p:txBody>
      </p:sp>
      <p:pic>
        <p:nvPicPr>
          <p:cNvPr id="7" name="Image 2" descr="preencoded.png">    </p:cNvPr>
          <p:cNvPicPr>
            <a:picLocks noChangeAspect="1"/>
          </p:cNvPicPr>
          <p:nvPr/>
        </p:nvPicPr>
        <p:blipFill>
          <a:blip r:embed="rId3"/>
          <a:stretch>
            <a:fillRect/>
          </a:stretch>
        </p:blipFill>
        <p:spPr>
          <a:xfrm>
            <a:off x="6214229" y="3064788"/>
            <a:ext cx="1039773" cy="1530787"/>
          </a:xfrm>
          <a:prstGeom prst="rect">
            <a:avLst/>
          </a:prstGeom>
        </p:spPr>
      </p:pic>
      <p:sp>
        <p:nvSpPr>
          <p:cNvPr id="8" name="Text 3"/>
          <p:cNvSpPr/>
          <p:nvPr/>
        </p:nvSpPr>
        <p:spPr>
          <a:xfrm>
            <a:off x="7565827" y="3272671"/>
            <a:ext cx="2777966" cy="324802"/>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Indigenous Knowledge</a:t>
            </a:r>
            <a:endParaRPr lang="en-US" sz="2000" dirty="0"/>
          </a:p>
        </p:txBody>
      </p:sp>
      <p:sp>
        <p:nvSpPr>
          <p:cNvPr id="9" name="Text 4"/>
          <p:cNvSpPr/>
          <p:nvPr/>
        </p:nvSpPr>
        <p:spPr>
          <a:xfrm>
            <a:off x="7565827" y="3722132"/>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Traditional practices offer sustainable approaches to resource management.</a:t>
            </a:r>
            <a:endParaRPr lang="en-US" sz="1600" dirty="0"/>
          </a:p>
        </p:txBody>
      </p:sp>
      <p:pic>
        <p:nvPicPr>
          <p:cNvPr id="10" name="Image 3" descr="preencoded.png">    </p:cNvPr>
          <p:cNvPicPr>
            <a:picLocks noChangeAspect="1"/>
          </p:cNvPicPr>
          <p:nvPr/>
        </p:nvPicPr>
        <p:blipFill>
          <a:blip r:embed="rId4"/>
          <a:stretch>
            <a:fillRect/>
          </a:stretch>
        </p:blipFill>
        <p:spPr>
          <a:xfrm>
            <a:off x="6214229" y="4595574"/>
            <a:ext cx="1039773" cy="1530787"/>
          </a:xfrm>
          <a:prstGeom prst="rect">
            <a:avLst/>
          </a:prstGeom>
        </p:spPr>
      </p:pic>
      <p:sp>
        <p:nvSpPr>
          <p:cNvPr id="11" name="Text 5"/>
          <p:cNvSpPr/>
          <p:nvPr/>
        </p:nvSpPr>
        <p:spPr>
          <a:xfrm>
            <a:off x="7565827" y="4803458"/>
            <a:ext cx="2599372" cy="324802"/>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Shared Leadership</a:t>
            </a:r>
            <a:endParaRPr lang="en-US" sz="2000" dirty="0"/>
          </a:p>
        </p:txBody>
      </p:sp>
      <p:sp>
        <p:nvSpPr>
          <p:cNvPr id="12" name="Text 6"/>
          <p:cNvSpPr/>
          <p:nvPr/>
        </p:nvSpPr>
        <p:spPr>
          <a:xfrm>
            <a:off x="7565827" y="5252918"/>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Joint governance models create more equitable and effective outcomes.</a:t>
            </a:r>
            <a:endParaRPr lang="en-US" sz="1600" dirty="0"/>
          </a:p>
        </p:txBody>
      </p:sp>
      <p:pic>
        <p:nvPicPr>
          <p:cNvPr id="13" name="Image 4" descr="preencoded.png">    </p:cNvPr>
          <p:cNvPicPr>
            <a:picLocks noChangeAspect="1"/>
          </p:cNvPicPr>
          <p:nvPr/>
        </p:nvPicPr>
        <p:blipFill>
          <a:blip r:embed="rId5"/>
          <a:stretch>
            <a:fillRect/>
          </a:stretch>
        </p:blipFill>
        <p:spPr>
          <a:xfrm>
            <a:off x="6214229" y="6126361"/>
            <a:ext cx="1039773" cy="1530787"/>
          </a:xfrm>
          <a:prstGeom prst="rect">
            <a:avLst/>
          </a:prstGeom>
        </p:spPr>
      </p:pic>
      <p:sp>
        <p:nvSpPr>
          <p:cNvPr id="14" name="Text 7"/>
          <p:cNvSpPr/>
          <p:nvPr/>
        </p:nvSpPr>
        <p:spPr>
          <a:xfrm>
            <a:off x="7565827" y="6334244"/>
            <a:ext cx="2742962" cy="324802"/>
          </a:xfrm>
          <a:prstGeom prst="rect">
            <a:avLst/>
          </a:prstGeom>
          <a:noFill/>
          <a:ln/>
        </p:spPr>
        <p:txBody>
          <a:bodyPr wrap="none" lIns="0" tIns="0" rIns="0" bIns="0" rtlCol="0" anchor="t"/>
          <a:lstStyle/>
          <a:p>
            <a:pPr algn="l" indent="0" marL="0">
              <a:lnSpc>
                <a:spcPts val="2550"/>
              </a:lnSpc>
              <a:buNone/>
            </a:pPr>
            <a:r>
              <a:rPr lang="en-US" sz="2000" dirty="0">
                <a:solidFill>
                  <a:srgbClr val="3C3939"/>
                </a:solidFill>
                <a:latin typeface="Raleway" pitchFamily="34" charset="0"/>
                <a:ea typeface="Raleway" pitchFamily="34" charset="-122"/>
                <a:cs typeface="Raleway" pitchFamily="34" charset="-120"/>
              </a:rPr>
              <a:t>Economic Cooperation</a:t>
            </a:r>
            <a:endParaRPr lang="en-US" sz="2000" dirty="0"/>
          </a:p>
        </p:txBody>
      </p:sp>
      <p:sp>
        <p:nvSpPr>
          <p:cNvPr id="15" name="Text 8"/>
          <p:cNvSpPr/>
          <p:nvPr/>
        </p:nvSpPr>
        <p:spPr>
          <a:xfrm>
            <a:off x="7565827" y="6783705"/>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3C3939"/>
                </a:solidFill>
                <a:latin typeface="Roboto" pitchFamily="34" charset="0"/>
                <a:ea typeface="Roboto" pitchFamily="34" charset="-122"/>
                <a:cs typeface="Roboto" pitchFamily="34" charset="-120"/>
              </a:rPr>
              <a:t>Shared ventures create prosperity for Indigenous and non-Indigenous communities alike.</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2025-05-01T16:49:03Z</dcterms:created>
  <dcterms:modified xsi:type="dcterms:W3CDTF">2025-05-01T16:49:03Z</dcterms:modified>
</cp:coreProperties>
</file>